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58" r:id="rId6"/>
    <p:sldId id="263" r:id="rId7"/>
    <p:sldId id="264" r:id="rId8"/>
    <p:sldId id="265" r:id="rId9"/>
    <p:sldId id="266" r:id="rId10"/>
    <p:sldId id="267" r:id="rId11"/>
    <p:sldId id="259" r:id="rId1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5B1"/>
    <a:srgbClr val="BFD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7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12889-F1C0-4B4D-8A24-624120AD429B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74387-BA97-4943-A970-418AEDBC85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26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isoscele 9"/>
          <p:cNvSpPr/>
          <p:nvPr userDrawn="1"/>
        </p:nvSpPr>
        <p:spPr>
          <a:xfrm rot="10800000">
            <a:off x="7753437" y="0"/>
            <a:ext cx="1329408" cy="5143500"/>
          </a:xfrm>
          <a:prstGeom prst="triangle">
            <a:avLst>
              <a:gd name="adj" fmla="val 34322"/>
            </a:avLst>
          </a:prstGeom>
          <a:solidFill>
            <a:srgbClr val="077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Triangolo isoscele 11"/>
          <p:cNvSpPr/>
          <p:nvPr userDrawn="1"/>
        </p:nvSpPr>
        <p:spPr>
          <a:xfrm rot="10800000">
            <a:off x="7807191" y="0"/>
            <a:ext cx="1373323" cy="5143500"/>
          </a:xfrm>
          <a:prstGeom prst="triangle">
            <a:avLst>
              <a:gd name="adj" fmla="val 34322"/>
            </a:avLst>
          </a:prstGeom>
          <a:gradFill>
            <a:gsLst>
              <a:gs pos="0">
                <a:srgbClr val="BFD630">
                  <a:lumMod val="0"/>
                </a:srgbClr>
              </a:gs>
              <a:gs pos="100000">
                <a:srgbClr val="BFD630">
                  <a:lumMod val="99000"/>
                  <a:lumOff val="1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it-IT" dirty="0"/>
              <a:t>Titolo Intervento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14650"/>
            <a:ext cx="6400800" cy="413184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Relatore</a:t>
            </a:r>
          </a:p>
        </p:txBody>
      </p:sp>
      <p:sp>
        <p:nvSpPr>
          <p:cNvPr id="9" name="Triangolo isoscele 8"/>
          <p:cNvSpPr/>
          <p:nvPr userDrawn="1"/>
        </p:nvSpPr>
        <p:spPr>
          <a:xfrm>
            <a:off x="7308304" y="0"/>
            <a:ext cx="1872208" cy="5143500"/>
          </a:xfrm>
          <a:prstGeom prst="triangle">
            <a:avLst>
              <a:gd name="adj" fmla="val 99355"/>
            </a:avLst>
          </a:prstGeom>
          <a:solidFill>
            <a:srgbClr val="077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itolo 1"/>
          <p:cNvSpPr txBox="1">
            <a:spLocks/>
          </p:cNvSpPr>
          <p:nvPr userDrawn="1"/>
        </p:nvSpPr>
        <p:spPr>
          <a:xfrm>
            <a:off x="467544" y="123479"/>
            <a:ext cx="7560840" cy="1228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/>
              <a:t>FORUM</a:t>
            </a:r>
            <a:endParaRPr lang="it-IT" sz="3600" b="1" baseline="0" dirty="0"/>
          </a:p>
          <a:p>
            <a:r>
              <a:rPr lang="it-IT" sz="2700" b="0" dirty="0"/>
              <a:t>Erba sintetica: produrre pensando al fine vita</a:t>
            </a:r>
          </a:p>
        </p:txBody>
      </p:sp>
      <p:sp>
        <p:nvSpPr>
          <p:cNvPr id="19" name="CasellaDiTesto 18"/>
          <p:cNvSpPr txBox="1"/>
          <p:nvPr userDrawn="1"/>
        </p:nvSpPr>
        <p:spPr>
          <a:xfrm>
            <a:off x="467544" y="4817828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29/05/2023</a:t>
            </a:r>
          </a:p>
        </p:txBody>
      </p:sp>
      <p:sp>
        <p:nvSpPr>
          <p:cNvPr id="20" name="CasellaDiTesto 19"/>
          <p:cNvSpPr txBox="1"/>
          <p:nvPr userDrawn="1"/>
        </p:nvSpPr>
        <p:spPr>
          <a:xfrm>
            <a:off x="3347864" y="481782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www.sporteimpianti.it</a:t>
            </a: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6" y="4408036"/>
            <a:ext cx="4283968" cy="43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61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5E8E-D117-473E-A5BE-53A97212007B}" type="datetime1">
              <a:rPr lang="it-IT" smtClean="0"/>
              <a:t>24/05/2023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89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F06-09AB-4EE0-83BB-6587BEA9E93A}" type="datetime1">
              <a:rPr lang="it-IT" smtClean="0"/>
              <a:t>24/05/2023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64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riangolo isoscele 16"/>
          <p:cNvSpPr/>
          <p:nvPr userDrawn="1"/>
        </p:nvSpPr>
        <p:spPr>
          <a:xfrm rot="10800000">
            <a:off x="8701856" y="0"/>
            <a:ext cx="413792" cy="5143500"/>
          </a:xfrm>
          <a:prstGeom prst="triangle">
            <a:avLst>
              <a:gd name="adj" fmla="val 0"/>
            </a:avLst>
          </a:prstGeom>
          <a:solidFill>
            <a:srgbClr val="077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1581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9" name="Triangolo isoscele 8"/>
          <p:cNvSpPr/>
          <p:nvPr userDrawn="1"/>
        </p:nvSpPr>
        <p:spPr>
          <a:xfrm rot="10800000">
            <a:off x="8730207" y="0"/>
            <a:ext cx="413792" cy="5143500"/>
          </a:xfrm>
          <a:prstGeom prst="triangle">
            <a:avLst>
              <a:gd name="adj" fmla="val 0"/>
            </a:avLst>
          </a:prstGeom>
          <a:solidFill>
            <a:srgbClr val="BFD6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riangolo isoscele 9"/>
          <p:cNvSpPr/>
          <p:nvPr userDrawn="1"/>
        </p:nvSpPr>
        <p:spPr>
          <a:xfrm>
            <a:off x="8621688" y="0"/>
            <a:ext cx="522312" cy="5143500"/>
          </a:xfrm>
          <a:prstGeom prst="triangle">
            <a:avLst>
              <a:gd name="adj" fmla="val 99355"/>
            </a:avLst>
          </a:prstGeom>
          <a:solidFill>
            <a:srgbClr val="077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>
          <a:xfrm>
            <a:off x="7812360" y="4818186"/>
            <a:ext cx="648072" cy="273844"/>
          </a:xfrm>
        </p:spPr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 dirty="0"/>
          </a:p>
        </p:txBody>
      </p:sp>
      <p:cxnSp>
        <p:nvCxnSpPr>
          <p:cNvPr id="16" name="Connettore 1 15"/>
          <p:cNvCxnSpPr/>
          <p:nvPr userDrawn="1"/>
        </p:nvCxnSpPr>
        <p:spPr>
          <a:xfrm>
            <a:off x="3" y="4677984"/>
            <a:ext cx="9069693" cy="0"/>
          </a:xfrm>
          <a:prstGeom prst="line">
            <a:avLst/>
          </a:prstGeom>
          <a:ln w="12700">
            <a:solidFill>
              <a:srgbClr val="0775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 userDrawn="1"/>
        </p:nvSpPr>
        <p:spPr>
          <a:xfrm>
            <a:off x="179512" y="482553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/>
              <a:t>www.sporteimpianti.it</a:t>
            </a:r>
          </a:p>
        </p:txBody>
      </p:sp>
      <p:sp>
        <p:nvSpPr>
          <p:cNvPr id="12" name="Titolo 10">
            <a:extLst>
              <a:ext uri="{FF2B5EF4-FFF2-40B4-BE49-F238E27FC236}">
                <a16:creationId xmlns="" xmlns:a16="http://schemas.microsoft.com/office/drawing/2014/main" id="{4DCE820F-8615-DD69-7D8A-00865487936D}"/>
              </a:ext>
            </a:extLst>
          </p:cNvPr>
          <p:cNvSpPr txBox="1">
            <a:spLocks/>
          </p:cNvSpPr>
          <p:nvPr userDrawn="1"/>
        </p:nvSpPr>
        <p:spPr>
          <a:xfrm>
            <a:off x="251521" y="4882182"/>
            <a:ext cx="835292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800" b="0" dirty="0"/>
              <a:t>L’Ente pubblico e gli impianti sportivi: rapporti con progettista, esecutore, fornitore, gestore</a:t>
            </a:r>
          </a:p>
        </p:txBody>
      </p:sp>
    </p:spTree>
    <p:extLst>
      <p:ext uri="{BB962C8B-B14F-4D97-AF65-F5344CB8AC3E}">
        <p14:creationId xmlns:p14="http://schemas.microsoft.com/office/powerpoint/2010/main" val="365516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AEFB-240A-4E58-9F99-AA90DA828B36}" type="datetime1">
              <a:rPr lang="it-IT" smtClean="0"/>
              <a:t>24/05/2023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05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56C4-A62B-4177-940A-989F7347E5CC}" type="datetime1">
              <a:rPr lang="it-IT" smtClean="0"/>
              <a:t>24/05/2023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1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00F7-C39B-42DC-A844-0220DB1B6B34}" type="datetime1">
              <a:rPr lang="it-IT" smtClean="0"/>
              <a:t>24/05/2023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11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460F-8AE2-4394-A526-33D10FA44507}" type="datetime1">
              <a:rPr lang="it-IT" smtClean="0"/>
              <a:t>24/05/2023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65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F425F-7486-4EA4-9398-45DA87234769}" type="datetime1">
              <a:rPr lang="it-IT" smtClean="0"/>
              <a:t>24/05/2023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55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C7E55-420E-4F33-AB5D-9CA65A18E054}" type="datetime1">
              <a:rPr lang="it-IT" smtClean="0"/>
              <a:t>24/05/2023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4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9D08-2D99-4B9D-A390-52582E4876D7}" type="datetime1">
              <a:rPr lang="it-IT" smtClean="0"/>
              <a:t>24/05/2023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6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411511"/>
            <a:ext cx="8229600" cy="65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82E68-27F1-4273-B700-D0A2154CE551}" type="datetime1">
              <a:rPr lang="it-IT" smtClean="0"/>
              <a:t>24/05/2023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41E4C-6C39-4028-9860-D144AEC98C4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361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eco.cavalletti@libero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IT/TXT/?uri=CELEX:32006R101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Normativa </a:t>
            </a:r>
            <a:br>
              <a:rPr lang="it-IT" dirty="0"/>
            </a:br>
            <a:r>
              <a:rPr lang="it-IT" dirty="0"/>
              <a:t>Attività di </a:t>
            </a:r>
            <a:r>
              <a:rPr lang="it-IT" dirty="0" smtClean="0"/>
              <a:t>recupero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953244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Geom. CAVALLETTI </a:t>
            </a:r>
            <a:r>
              <a:rPr lang="it-IT" dirty="0" smtClean="0"/>
              <a:t>LUCA</a:t>
            </a:r>
          </a:p>
          <a:p>
            <a:r>
              <a:rPr lang="it-IT" dirty="0"/>
              <a:t>QUALIFICATO AI SENSI D.M. 120/2014 NELL’ORGANIZZAZIONE </a:t>
            </a:r>
          </a:p>
          <a:p>
            <a:r>
              <a:rPr lang="it-IT" dirty="0"/>
              <a:t>NELLA GESTIONE DEI RIFIUTI NELLE IMPRESE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921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93700" y="1131590"/>
            <a:ext cx="8229600" cy="3315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300" b="1" dirty="0"/>
              <a:t>Operazioni di smaltimento </a:t>
            </a:r>
            <a:endParaRPr lang="it-IT" sz="1300" dirty="0"/>
          </a:p>
          <a:p>
            <a:pPr marL="0" indent="0" algn="just">
              <a:buNone/>
            </a:pPr>
            <a:r>
              <a:rPr lang="it-IT" sz="1300" dirty="0"/>
              <a:t>Il </a:t>
            </a:r>
            <a:r>
              <a:rPr lang="it-IT" sz="1300" dirty="0" err="1"/>
              <a:t>D.Lgs.</a:t>
            </a:r>
            <a:r>
              <a:rPr lang="it-IT" sz="1300" dirty="0"/>
              <a:t> 13 gennaio 2003 n.36 recepisce la Direttiva 1999/31/CE relativa alle discariche di rifiuti.</a:t>
            </a:r>
          </a:p>
          <a:p>
            <a:pPr marL="0" indent="0">
              <a:buNone/>
            </a:pPr>
            <a:r>
              <a:rPr lang="it-IT" sz="1300" dirty="0"/>
              <a:t>Il Decreto Legislativo aggiornato all’ultima modifica nel 2020 indica espressamente:</a:t>
            </a:r>
          </a:p>
          <a:p>
            <a:pPr>
              <a:buFontTx/>
              <a:buChar char="-"/>
            </a:pPr>
            <a:r>
              <a:rPr lang="it-IT" sz="1300" i="1" dirty="0"/>
              <a:t>All’rt.6 che </a:t>
            </a:r>
            <a:r>
              <a:rPr lang="it-IT" sz="1300" i="1" u="sng" dirty="0"/>
              <a:t>è vietato lo smaltimento in discarica dei rifiuti idonei al riciclaggio o al recupero di altro tipo.</a:t>
            </a:r>
            <a:r>
              <a:rPr lang="it-IT" sz="1300" u="sng" dirty="0"/>
              <a:t> </a:t>
            </a:r>
          </a:p>
          <a:p>
            <a:pPr marL="0" indent="0" algn="just">
              <a:buNone/>
            </a:pPr>
            <a:r>
              <a:rPr lang="it-IT" sz="1300" u="sng" dirty="0"/>
              <a:t>Attualmente il divieto può essere derogato a discrezione della Regione, ma sarà tassativo dall’anno 2030. </a:t>
            </a:r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10</a:t>
            </a:fld>
            <a:endParaRPr lang="it-IT" dirty="0"/>
          </a:p>
        </p:txBody>
      </p:sp>
      <p:sp>
        <p:nvSpPr>
          <p:cNvPr id="5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3493934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541882"/>
          </a:xfrm>
        </p:spPr>
        <p:txBody>
          <a:bodyPr/>
          <a:lstStyle/>
          <a:p>
            <a:r>
              <a:rPr lang="it-IT" sz="2400" dirty="0"/>
              <a:t>Grazie per l’attenzione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211710"/>
            <a:ext cx="6400800" cy="1872208"/>
          </a:xfrm>
        </p:spPr>
        <p:txBody>
          <a:bodyPr/>
          <a:lstStyle/>
          <a:p>
            <a:r>
              <a:rPr lang="it-IT" b="0" dirty="0" smtClean="0"/>
              <a:t>Geom. CAVALLETTI LUCA</a:t>
            </a:r>
          </a:p>
          <a:p>
            <a:r>
              <a:rPr lang="it-IT" b="0" dirty="0" smtClean="0"/>
              <a:t>Email: </a:t>
            </a:r>
            <a:r>
              <a:rPr lang="it-IT" b="0" dirty="0" smtClean="0">
                <a:hlinkClick r:id="rId2"/>
              </a:rPr>
              <a:t>geco.cavalletti@libero.it</a:t>
            </a:r>
            <a:r>
              <a:rPr lang="it-IT" b="0" dirty="0" smtClean="0"/>
              <a:t> </a:t>
            </a:r>
          </a:p>
          <a:p>
            <a:r>
              <a:rPr lang="it-IT" b="0" dirty="0" smtClean="0"/>
              <a:t>Telefono: 3939288436 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7628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300" b="1" dirty="0"/>
              <a:t>Definizioni</a:t>
            </a:r>
          </a:p>
          <a:p>
            <a:pPr marL="0" indent="0" algn="just">
              <a:buNone/>
            </a:pPr>
            <a:r>
              <a:rPr lang="it-IT" sz="1300" dirty="0"/>
              <a:t>Il D.LGS. 152/2006 all’Art.183 comma 1 </a:t>
            </a:r>
            <a:r>
              <a:rPr lang="it-IT" sz="1300" dirty="0" err="1"/>
              <a:t>lett</a:t>
            </a:r>
            <a:r>
              <a:rPr lang="it-IT" sz="1300" dirty="0"/>
              <a:t>. a) definisce </a:t>
            </a:r>
            <a:r>
              <a:rPr lang="it-IT" sz="1300" b="1" dirty="0">
                <a:solidFill>
                  <a:srgbClr val="0070C0"/>
                </a:solidFill>
              </a:rPr>
              <a:t>rifiuto</a:t>
            </a:r>
            <a:r>
              <a:rPr lang="it-IT" sz="1300" dirty="0"/>
              <a:t> - </a:t>
            </a:r>
            <a:r>
              <a:rPr lang="it-IT" sz="1300" i="1" dirty="0"/>
              <a:t>qualsiasi sostanza od oggetto di cui il detentore si disfi o abbia l'intenzione o abbia l'obbligo di disfarsi.</a:t>
            </a:r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r>
              <a:rPr lang="it-IT" sz="1300" dirty="0"/>
              <a:t>Non si ha rifiuto quando:</a:t>
            </a:r>
          </a:p>
          <a:p>
            <a:pPr algn="just">
              <a:buFontTx/>
              <a:buChar char="-"/>
            </a:pPr>
            <a:r>
              <a:rPr lang="it-IT" sz="1300" dirty="0"/>
              <a:t>il detentore non vuole, non ha l’intenzione o non ha l'obbligo, di disfarsi di oggetti o sostanze. </a:t>
            </a:r>
          </a:p>
          <a:p>
            <a:pPr algn="just">
              <a:buFontTx/>
              <a:buChar char="-"/>
            </a:pPr>
            <a:r>
              <a:rPr lang="it-IT" sz="1300" dirty="0"/>
              <a:t>Nei casi previsti dall’Art.185 del </a:t>
            </a:r>
            <a:r>
              <a:rPr lang="it-IT" sz="1300" dirty="0" err="1"/>
              <a:t>D.Lgs.</a:t>
            </a:r>
            <a:r>
              <a:rPr lang="it-IT" sz="1300" dirty="0"/>
              <a:t> 152/2006 che indica cosa è escluso dell’ambito di applicazione della Parte IV </a:t>
            </a:r>
            <a:endParaRPr lang="it-IT" sz="1300" dirty="0" smtClean="0"/>
          </a:p>
          <a:p>
            <a:pPr algn="just">
              <a:buFontTx/>
              <a:buChar char="-"/>
            </a:pPr>
            <a:r>
              <a:rPr lang="it-IT" sz="1300" dirty="0"/>
              <a:t>N</a:t>
            </a:r>
            <a:r>
              <a:rPr lang="it-IT" sz="1300" dirty="0" smtClean="0"/>
              <a:t>on </a:t>
            </a:r>
            <a:r>
              <a:rPr lang="it-IT" sz="1300" dirty="0"/>
              <a:t>si ha rifiuto </a:t>
            </a:r>
            <a:r>
              <a:rPr lang="it-IT" sz="1300" dirty="0" smtClean="0"/>
              <a:t>quando è </a:t>
            </a:r>
            <a:r>
              <a:rPr lang="it-IT" sz="1300" dirty="0"/>
              <a:t>un sottoprodotto come definito dall’Art.184-bis  </a:t>
            </a:r>
            <a:r>
              <a:rPr lang="it-IT" sz="1300" dirty="0" smtClean="0"/>
              <a:t>  comma 1</a:t>
            </a:r>
          </a:p>
          <a:p>
            <a:pPr algn="just">
              <a:buFontTx/>
              <a:buChar char="-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</a:t>
            </a:r>
            <a:r>
              <a:rPr lang="it-IT" dirty="0" smtClean="0"/>
              <a:t>Attività </a:t>
            </a:r>
            <a:r>
              <a:rPr lang="it-IT" dirty="0"/>
              <a:t>di </a:t>
            </a:r>
            <a:r>
              <a:rPr lang="it-IT" dirty="0" smtClean="0"/>
              <a:t>recupero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2</a:t>
            </a:fld>
            <a:endParaRPr lang="it-IT" dirty="0"/>
          </a:p>
        </p:txBody>
      </p:sp>
      <p:sp>
        <p:nvSpPr>
          <p:cNvPr id="5" name="Titolo 10"/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</a:t>
            </a:r>
            <a:r>
              <a:rPr lang="it-IT" sz="1100" dirty="0" smtClean="0"/>
              <a:t>LUCA    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37670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300" b="1" dirty="0"/>
              <a:t>Definizioni</a:t>
            </a:r>
          </a:p>
          <a:p>
            <a:pPr marL="0" indent="0" algn="just">
              <a:buNone/>
            </a:pPr>
            <a:r>
              <a:rPr lang="it-IT" sz="1300" dirty="0"/>
              <a:t>Il D.LGS. 152/2006 all’Art.183 comma 1 </a:t>
            </a:r>
            <a:r>
              <a:rPr lang="it-IT" sz="1300" dirty="0" err="1"/>
              <a:t>lett</a:t>
            </a:r>
            <a:r>
              <a:rPr lang="it-IT" sz="1300" dirty="0"/>
              <a:t>. t)</a:t>
            </a:r>
          </a:p>
          <a:p>
            <a:pPr marL="0" indent="0" algn="just">
              <a:buNone/>
            </a:pPr>
            <a:r>
              <a:rPr lang="it-IT" sz="1300" dirty="0"/>
              <a:t>definisce </a:t>
            </a:r>
            <a:r>
              <a:rPr lang="it-IT" sz="1300" b="1" dirty="0">
                <a:solidFill>
                  <a:srgbClr val="0070C0"/>
                </a:solidFill>
              </a:rPr>
              <a:t>recupero</a:t>
            </a:r>
            <a:r>
              <a:rPr lang="it-IT" sz="1300" dirty="0"/>
              <a:t>: </a:t>
            </a:r>
            <a:r>
              <a:rPr lang="it-IT" sz="1300" i="1" dirty="0"/>
              <a:t>qualsiasi operazione il cui principale risultato sia di permettere ai rifiuti di svolgere un ruolo utile, sostituendo altri materiali che sarebbero stati altrimenti utilizzati per assolvere una particolare funzione o di prepararli ad assolvere tale funzione, all'interno dell'impianto o nell'economia in generale. </a:t>
            </a:r>
          </a:p>
          <a:p>
            <a:pPr marL="0" indent="0">
              <a:buNone/>
            </a:pPr>
            <a:endParaRPr lang="it-IT" sz="1300" dirty="0" smtClean="0"/>
          </a:p>
          <a:p>
            <a:pPr marL="0" indent="0">
              <a:buNone/>
            </a:pPr>
            <a:r>
              <a:rPr lang="it-IT" sz="1300" dirty="0" smtClean="0"/>
              <a:t>Il </a:t>
            </a:r>
            <a:r>
              <a:rPr lang="it-IT" sz="1300" dirty="0"/>
              <a:t>D.LGS. 152/2006 all’Art.183 comma 1 </a:t>
            </a:r>
            <a:r>
              <a:rPr lang="it-IT" sz="1300" dirty="0" err="1"/>
              <a:t>lett</a:t>
            </a:r>
            <a:r>
              <a:rPr lang="it-IT" sz="1300" dirty="0"/>
              <a:t>. u)</a:t>
            </a:r>
          </a:p>
          <a:p>
            <a:pPr marL="0" indent="0" algn="just">
              <a:buNone/>
            </a:pPr>
            <a:r>
              <a:rPr lang="it-IT" sz="1300" dirty="0"/>
              <a:t>Definisce </a:t>
            </a:r>
            <a:r>
              <a:rPr lang="it-IT" sz="1300" b="1" dirty="0">
                <a:solidFill>
                  <a:srgbClr val="0070C0"/>
                </a:solidFill>
              </a:rPr>
              <a:t>riciclaggio</a:t>
            </a:r>
            <a:r>
              <a:rPr lang="it-IT" sz="1300" dirty="0"/>
              <a:t>": </a:t>
            </a:r>
            <a:r>
              <a:rPr lang="it-IT" sz="1300" i="1" dirty="0"/>
              <a:t>qualsiasi operazione di recupero attraverso cui i rifiuti sono trattati per ottenere prodotti, materiali o sostanze da utilizzare per la loro funzione originaria o per altri fini. Include il trattamento di materiale organico ma non il recupero di energia ne' il ritrattamento per ottenere materiali da utilizzare quali combustibili o in operazioni di riempimento</a:t>
            </a:r>
            <a:r>
              <a:rPr lang="it-IT" sz="1300" i="1" dirty="0" smtClean="0"/>
              <a:t>.</a:t>
            </a:r>
            <a:endParaRPr lang="it-IT" sz="1300" i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3</a:t>
            </a:fld>
            <a:endParaRPr lang="it-IT" dirty="0"/>
          </a:p>
        </p:txBody>
      </p:sp>
      <p:sp>
        <p:nvSpPr>
          <p:cNvPr id="6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320795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400" b="1" dirty="0"/>
              <a:t>Chi è il produttore di rifiuto</a:t>
            </a:r>
          </a:p>
          <a:p>
            <a:pPr marL="0" indent="0">
              <a:buNone/>
            </a:pPr>
            <a:r>
              <a:rPr lang="it-IT" sz="1400" dirty="0"/>
              <a:t>Il D.LGS. 152/2006 all’Art.183 comma 1 </a:t>
            </a:r>
            <a:r>
              <a:rPr lang="it-IT" sz="1400" dirty="0" err="1"/>
              <a:t>lett</a:t>
            </a:r>
            <a:r>
              <a:rPr lang="it-IT" sz="1400" dirty="0"/>
              <a:t>. f)</a:t>
            </a:r>
          </a:p>
          <a:p>
            <a:pPr marL="0" indent="0" algn="just">
              <a:buNone/>
            </a:pPr>
            <a:r>
              <a:rPr lang="it-IT" sz="1400" dirty="0"/>
              <a:t>Definisce </a:t>
            </a:r>
            <a:r>
              <a:rPr lang="it-IT" sz="1400" u="sng" dirty="0"/>
              <a:t>produttore di rifiuti</a:t>
            </a:r>
            <a:r>
              <a:rPr lang="it-IT" sz="1400" dirty="0"/>
              <a:t>: </a:t>
            </a:r>
            <a:r>
              <a:rPr lang="it-IT" sz="1400" i="1" dirty="0"/>
              <a:t>il soggetto la cui attività produce rifiuti e il soggetto al quale sia giuridicamente riferibile detta produzione (produttore iniziale) o chiunque effettui operazioni di pretrattamento, di miscelazione o altre operazioni che hanno modificato la natura o la composizione di detti rifiuti (nuovo produttore).</a:t>
            </a:r>
          </a:p>
          <a:p>
            <a:pPr marL="0" indent="0" algn="just">
              <a:buNone/>
            </a:pPr>
            <a:endParaRPr lang="it-IT" sz="1400" i="1" dirty="0"/>
          </a:p>
          <a:p>
            <a:pPr marL="0" indent="0" algn="just">
              <a:buNone/>
            </a:pPr>
            <a:r>
              <a:rPr lang="it-IT" sz="1400" u="sng" dirty="0"/>
              <a:t>Nota</a:t>
            </a:r>
            <a:r>
              <a:rPr lang="it-IT" sz="1400" dirty="0"/>
              <a:t>: La normativa definisce il trattamento le operazioni di recupero o smaltimento, inclusa la preparazione prima del recupero o dello smaltimento</a:t>
            </a:r>
            <a:r>
              <a:rPr lang="it-IT" sz="2000" dirty="0"/>
              <a:t>. </a:t>
            </a: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4</a:t>
            </a:fld>
            <a:endParaRPr lang="it-IT" dirty="0"/>
          </a:p>
        </p:txBody>
      </p:sp>
      <p:sp>
        <p:nvSpPr>
          <p:cNvPr id="5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256162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1300" b="1" dirty="0"/>
              <a:t>Responsabile della gestione dei rifiuti</a:t>
            </a:r>
          </a:p>
          <a:p>
            <a:pPr marL="0" indent="0" algn="just">
              <a:buNone/>
            </a:pPr>
            <a:r>
              <a:rPr lang="it-IT" sz="1300" dirty="0"/>
              <a:t>Il D.LGS. 152/2006 all’Art.188 si indicano le responsabilità nella gestione dei rifiuti e in particolare il comma 4 prevede:  «</a:t>
            </a:r>
            <a:r>
              <a:rPr lang="it-IT" sz="1300" i="1" dirty="0"/>
              <a:t>La consegna dei rifiuti, ai fini del trattamento, dal produttore iniziale o dal detentore ad uno dei soggetti di cui al comma 1, non costituisce esclusione automatica della responsabilità rispetto alle operazioni di effettivo recupero o smaltimento. Al di fuori dei casi di concorso di persone nel fatto illecito e di quanto previsto dal </a:t>
            </a:r>
            <a:r>
              <a:rPr lang="it-IT" sz="1300" i="1" u="sng" dirty="0">
                <a:hlinkClick r:id="rId2"/>
              </a:rPr>
              <a:t>regolamento (CE) n. 1013/2006</a:t>
            </a:r>
            <a:r>
              <a:rPr lang="it-IT" sz="1300" i="1" dirty="0"/>
              <a:t>, la responsabilità del produttore o del detentore per il recupero o smaltimento dei rifiuti </a:t>
            </a:r>
            <a:r>
              <a:rPr lang="it-IT" sz="1300" i="1" dirty="0" err="1"/>
              <a:t>e'</a:t>
            </a:r>
            <a:r>
              <a:rPr lang="it-IT" sz="1300" i="1" dirty="0"/>
              <a:t> esclusa nei seguenti casi: </a:t>
            </a:r>
          </a:p>
          <a:p>
            <a:pPr marL="0" indent="0" algn="just">
              <a:buNone/>
            </a:pPr>
            <a:r>
              <a:rPr lang="it-IT" sz="1300" i="1" dirty="0" smtClean="0"/>
              <a:t>a) conferimento </a:t>
            </a:r>
            <a:r>
              <a:rPr lang="it-IT" sz="1300" i="1" dirty="0"/>
              <a:t>dei rifiuti al servizio pubblico di raccolta; </a:t>
            </a:r>
          </a:p>
          <a:p>
            <a:pPr marL="0" indent="0" algn="just">
              <a:buNone/>
            </a:pPr>
            <a:r>
              <a:rPr lang="it-IT" sz="1300" i="1" dirty="0"/>
              <a:t>b) conferimento dei rifiuti a soggetti autorizzati alle attività di recupero o di smaltimento a condizione che il detentore abbia ricevuto il formulario di cui all'articolo 193 controfirmato e datato in arrivo dal destinatario entro tre mesi dalla data di conferimento dei rifiuti al trasportatore ovvero che alla scadenza di detto termine il produttore o detentore abbia provveduto a dare comunicazione alle autorità competenti della mancata ricezione del formulario». </a:t>
            </a:r>
            <a:endParaRPr lang="it-IT" sz="1300" b="1" i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5</a:t>
            </a:fld>
            <a:endParaRPr lang="it-IT" dirty="0"/>
          </a:p>
        </p:txBody>
      </p:sp>
      <p:sp>
        <p:nvSpPr>
          <p:cNvPr id="6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401937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b="1" dirty="0"/>
              <a:t>Sanzioni previste dalla Parte IV del D.Lgs.152/2006</a:t>
            </a:r>
          </a:p>
          <a:p>
            <a:pPr marL="0" indent="0">
              <a:buNone/>
            </a:pPr>
            <a:r>
              <a:rPr lang="it-IT" dirty="0"/>
              <a:t>Art.255 abbandono rifiuti. </a:t>
            </a:r>
          </a:p>
          <a:p>
            <a:pPr marL="0" indent="0" algn="just">
              <a:buNone/>
            </a:pPr>
            <a:r>
              <a:rPr lang="it-IT" dirty="0"/>
              <a:t>Comma 1. </a:t>
            </a:r>
            <a:r>
              <a:rPr lang="it-IT" i="1" dirty="0"/>
              <a:t>Fatto salvo quanto disposto dall'articolo 256, comma 2, chiunque, in violazione delle disposizioni di cui agli articoli 192, commi 1 e 2, 226, comma 2, e 231, commi 1 e 2, abbandona o deposita rifiuti ovvero li immette nelle acque superficiali o sotterranee è punito con la sanzione amministrativa pecuniaria da trecento euro a tremila euro. Se l'abbandono riguarda rifiuti pericolosi, la sanzione amministrativa è aumentata fino al doppio.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Art</a:t>
            </a:r>
            <a:r>
              <a:rPr lang="it-IT" dirty="0"/>
              <a:t>. 256 attività di gestione di rifiuti non autorizzata</a:t>
            </a:r>
          </a:p>
          <a:p>
            <a:pPr marL="0" indent="0" algn="just">
              <a:buNone/>
            </a:pPr>
            <a:r>
              <a:rPr lang="it-IT" dirty="0"/>
              <a:t>Comma 1. </a:t>
            </a:r>
            <a:r>
              <a:rPr lang="it-IT" i="1" dirty="0"/>
              <a:t>Fuori dai casi sanzionati ai sensi dell'articolo 29-quattuordecies, comma 1, Chiunque effettua una attività di raccolta, trasporto, recupero, smaltimento, commercio ed intermediazione di rifiuti in mancanza della prescritta autorizzazione, iscrizione o comunicazione di cui agli articoli 208, 209, 210, 211, 212, 214, 215 e 216 è punito: </a:t>
            </a:r>
          </a:p>
          <a:p>
            <a:pPr marL="0" indent="0" algn="just">
              <a:buNone/>
            </a:pPr>
            <a:r>
              <a:rPr lang="it-IT" i="1" dirty="0"/>
              <a:t>a) con la pena dell'arresto da tre mesi a un anno o con l'ammenda da duemilaseicento euro a ventiseimila euro se si tratta di rifiuti non pericolosi; </a:t>
            </a:r>
          </a:p>
          <a:p>
            <a:pPr marL="0" indent="0" algn="just">
              <a:buNone/>
            </a:pPr>
            <a:r>
              <a:rPr lang="it-IT" i="1" dirty="0"/>
              <a:t>b) con la pena dell'arresto da sei mesi a due anni e con l'ammenda da duemilaseicento euro a ventiseimila euro se si tratta di rifiuti pericolosi. </a:t>
            </a:r>
          </a:p>
          <a:p>
            <a:pPr marL="0" indent="0" algn="just">
              <a:buNone/>
            </a:pPr>
            <a:r>
              <a:rPr lang="it-IT" dirty="0"/>
              <a:t>Comma 2.</a:t>
            </a:r>
            <a:r>
              <a:rPr lang="it-IT" i="1" dirty="0"/>
              <a:t> Le pene di cui al comma 1 si applicano ai titolari di imprese ed ai responsabili di enti che abbandonano o depositano in modo incontrollato i rifiuti ovvero li immettono nelle acque superficiali o sotterranee in violazione del divieto di cui all'articolo 192, commi 1 e 2. 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6</a:t>
            </a:fld>
            <a:endParaRPr lang="it-IT" dirty="0"/>
          </a:p>
        </p:txBody>
      </p:sp>
      <p:sp>
        <p:nvSpPr>
          <p:cNvPr id="5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1056122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300" b="1" dirty="0"/>
              <a:t>Sanzioni previste dalla Parte IV del D.Lgs.152/2006</a:t>
            </a:r>
          </a:p>
          <a:p>
            <a:pPr marL="0" indent="0">
              <a:buNone/>
            </a:pPr>
            <a:r>
              <a:rPr lang="it-IT" sz="1300" u="sng" dirty="0"/>
              <a:t>Nella situazione tipo:</a:t>
            </a:r>
            <a:r>
              <a:rPr lang="it-IT" sz="1300" dirty="0"/>
              <a:t> </a:t>
            </a:r>
          </a:p>
          <a:p>
            <a:pPr marL="0" indent="0">
              <a:buNone/>
            </a:pPr>
            <a:r>
              <a:rPr lang="it-IT" sz="1300" dirty="0"/>
              <a:t>smontaggio di campo in erba sintetica con intaso che viene lavorato in sito per rimuovere l’intaso, per poi essere tagliata e data per essere utilizzata.</a:t>
            </a:r>
          </a:p>
          <a:p>
            <a:pPr marL="0" indent="0">
              <a:buNone/>
            </a:pPr>
            <a:r>
              <a:rPr lang="it-IT" sz="1300" u="sng" dirty="0"/>
              <a:t>Cosa prevede la normativa:</a:t>
            </a:r>
          </a:p>
          <a:p>
            <a:pPr marL="0" indent="0" algn="just">
              <a:buNone/>
            </a:pPr>
            <a:r>
              <a:rPr lang="it-IT" sz="1300" dirty="0"/>
              <a:t>Il contesto è riconducibile ad operazione di </a:t>
            </a:r>
            <a:r>
              <a:rPr lang="it-IT" sz="1300" b="1" dirty="0"/>
              <a:t>riciclaggio</a:t>
            </a:r>
            <a:r>
              <a:rPr lang="it-IT" sz="1300" dirty="0"/>
              <a:t>, </a:t>
            </a:r>
            <a:r>
              <a:rPr lang="it-IT" sz="1300" b="1" dirty="0"/>
              <a:t>cioè qualsiasi operazione di recupero </a:t>
            </a:r>
            <a:r>
              <a:rPr lang="it-IT" sz="1300" dirty="0"/>
              <a:t>attraverso cui i rifiuti sono trattati per ottenere prodotti, materiali o sostanze da utilizzare per la loro funzione originaria o per altri fini. </a:t>
            </a:r>
          </a:p>
          <a:p>
            <a:pPr marL="0" indent="0" algn="just">
              <a:buNone/>
            </a:pPr>
            <a:r>
              <a:rPr lang="it-IT" sz="1300" dirty="0"/>
              <a:t>Tale operazione </a:t>
            </a:r>
            <a:r>
              <a:rPr lang="it-IT" sz="1300" b="1" dirty="0"/>
              <a:t>necessita di prescritta autorizzazione, iscrizione o comunicazione </a:t>
            </a:r>
            <a:r>
              <a:rPr lang="it-IT" sz="1300" dirty="0"/>
              <a:t>di cui agli articoli 208, 209, 210, 211, 212, 214, 215 e 216</a:t>
            </a:r>
            <a:r>
              <a:rPr lang="it-IT" sz="1300" i="1" dirty="0"/>
              <a:t> </a:t>
            </a:r>
            <a:r>
              <a:rPr lang="it-IT" sz="1300" dirty="0"/>
              <a:t>del D.Lgs.152/2006. </a:t>
            </a:r>
          </a:p>
          <a:p>
            <a:pPr marL="0" indent="0" algn="just">
              <a:buNone/>
            </a:pPr>
            <a:r>
              <a:rPr lang="it-IT" sz="1300" dirty="0"/>
              <a:t>In assenza di autorizzazione </a:t>
            </a:r>
            <a:r>
              <a:rPr lang="it-IT" sz="1300" b="1" dirty="0"/>
              <a:t>l’operazione è sanzionabile</a:t>
            </a:r>
            <a:r>
              <a:rPr lang="it-IT" sz="1300" dirty="0"/>
              <a:t> ai sensi dell’Art. 256-attività di gestione di rifiuti non autorizzata- del D.Lgs.152/2006</a:t>
            </a:r>
            <a:r>
              <a:rPr lang="it-IT" sz="1300" dirty="0" smtClean="0"/>
              <a:t>.</a:t>
            </a:r>
            <a:endParaRPr lang="it-IT" sz="13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7</a:t>
            </a:fld>
            <a:endParaRPr lang="it-IT" dirty="0"/>
          </a:p>
        </p:txBody>
      </p:sp>
      <p:sp>
        <p:nvSpPr>
          <p:cNvPr id="5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311697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300" b="1" dirty="0"/>
              <a:t>Classificazione di rifiuti</a:t>
            </a:r>
          </a:p>
          <a:p>
            <a:pPr marL="0" indent="0" algn="just">
              <a:buNone/>
            </a:pPr>
            <a:r>
              <a:rPr lang="it-IT" sz="1300" dirty="0"/>
              <a:t>Con il Decreto Legge 77/2021, convertito con modificazioni dalla Legge 29 luglio 2021 n. 108 è stato aggiornato l’elenco codici EER Elenco Europeo dei Rifiuti.</a:t>
            </a:r>
          </a:p>
          <a:p>
            <a:pPr marL="0" indent="0" algn="just">
              <a:buNone/>
            </a:pPr>
            <a:r>
              <a:rPr lang="it-IT" sz="1300" u="sng" dirty="0"/>
              <a:t>I codici EER</a:t>
            </a:r>
            <a:r>
              <a:rPr lang="it-IT" sz="1300" dirty="0"/>
              <a:t> (precedentemente chiamati codici CER) sono delle sequenze numeriche, composte da 6 cifre riunite in coppie (es. 03 01 01 scarti di corteccia e sughero), volte ad identificare un rifiuto, di norma, in base al processo produttivo da cui è originato. Il primo gruppo identifica il capitolo, mentre il secondo usualmente il processo produttivo.</a:t>
            </a:r>
          </a:p>
          <a:p>
            <a:pPr marL="0" indent="0" algn="just">
              <a:buNone/>
            </a:pPr>
            <a:endParaRPr lang="it-IT" sz="1300" u="sng" dirty="0"/>
          </a:p>
          <a:p>
            <a:pPr marL="0" indent="0" algn="just">
              <a:buNone/>
            </a:pPr>
            <a:r>
              <a:rPr lang="it-IT" sz="1300" u="sng" dirty="0"/>
              <a:t>I manti in erba sintetica con intaso sono classificati</a:t>
            </a:r>
            <a:r>
              <a:rPr lang="it-IT" sz="1300" dirty="0"/>
              <a:t> </a:t>
            </a:r>
          </a:p>
          <a:p>
            <a:pPr marL="0" indent="0" algn="just">
              <a:buNone/>
            </a:pPr>
            <a:r>
              <a:rPr lang="it-IT" sz="1300" dirty="0"/>
              <a:t>nel capitolo 17 - RIFIUTI DELLE OPERAZIONE DI COSTRUZIONE E DEMOLIZIONE, prodotti nel processo produttivo 17 09 - ALTRI RIFIUTI DELL'ATTIVITA' DI COSTRUZIONE E DEMOLIZIONE e classificati come codice </a:t>
            </a:r>
            <a:r>
              <a:rPr lang="it-IT" sz="1300" b="1" dirty="0"/>
              <a:t>EER 17 09 04 - rifiuti misti dell'attività di costruzione e demolizione, diversi da quelli di cui alle voci 17 09 01, 17 09 02 e 17 09 03</a:t>
            </a:r>
          </a:p>
          <a:p>
            <a:endParaRPr lang="it-IT" sz="13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8</a:t>
            </a:fld>
            <a:endParaRPr lang="it-IT" dirty="0"/>
          </a:p>
        </p:txBody>
      </p:sp>
      <p:sp>
        <p:nvSpPr>
          <p:cNvPr id="5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821886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300" b="1" dirty="0"/>
              <a:t>Attività di recupero</a:t>
            </a:r>
          </a:p>
          <a:p>
            <a:pPr marL="0" indent="0" algn="just">
              <a:buNone/>
            </a:pPr>
            <a:r>
              <a:rPr lang="it-IT" sz="1300" dirty="0" smtClean="0"/>
              <a:t>Il </a:t>
            </a:r>
            <a:r>
              <a:rPr lang="it-IT" sz="1300" dirty="0" err="1" smtClean="0"/>
              <a:t>D.Lgs.</a:t>
            </a:r>
            <a:r>
              <a:rPr lang="it-IT" sz="1300" dirty="0" smtClean="0"/>
              <a:t> 152/2006, Articoli da 208 a 216, definisce le procedure di presentazione, i termini per la fase istruttoria e il tempo entro il quale deve essere dato esito alla richiesta di autorizzazione. </a:t>
            </a:r>
          </a:p>
          <a:p>
            <a:pPr marL="0" indent="0" algn="just">
              <a:buNone/>
            </a:pPr>
            <a:r>
              <a:rPr lang="it-IT" sz="1300" dirty="0" smtClean="0"/>
              <a:t>Al rilascio del titolo autorizzativo si può dare avvio all’attività di recupero rifiuti,  definita con progetto di dettaglio in cui si indicano: rifiuto trattato, processo di trattamento, rifiuti prodotti dal processo di trattamento, materia prime ottenute dal processo di trattamento conformi a specifici Decreti/Leggi/Regolamenti/norme tecniche che definiscono le caratteristiche del prodotto ottenuto.</a:t>
            </a:r>
          </a:p>
          <a:p>
            <a:pPr marL="0" indent="0" algn="just">
              <a:buNone/>
            </a:pPr>
            <a:r>
              <a:rPr lang="it-IT" sz="1300" dirty="0" smtClean="0"/>
              <a:t>Sulla base delle tipologia di rifiuti trattati e la tipologia di trattamento, si identifica quale attività di recupero viene svolta, da R1 a R13, come definito nell’Allegato C alla Parte IV del D.Lgs.152/2006 . </a:t>
            </a:r>
          </a:p>
          <a:p>
            <a:pPr marL="0" indent="0" algn="just">
              <a:buNone/>
            </a:pPr>
            <a:r>
              <a:rPr lang="it-IT" sz="1300" dirty="0" smtClean="0"/>
              <a:t>Le attività di recupero identificabili tra R1 e R9, per quantitativi di rifiuti avviati al recupero  superiori alle 10 ton/giorno, necessitano di preliminare Verifica di Assoggettabilità a VIA al fine di ottenere autorizzazione allo svolgimento dell’attività di recupero come definito </a:t>
            </a:r>
            <a:r>
              <a:rPr lang="it-IT" sz="1300" dirty="0"/>
              <a:t>Articoli da 208 a </a:t>
            </a:r>
            <a:r>
              <a:rPr lang="it-IT" sz="1300" dirty="0" smtClean="0"/>
              <a:t>216.</a:t>
            </a:r>
          </a:p>
          <a:p>
            <a:pPr marL="0" indent="0" algn="just">
              <a:buNone/>
            </a:pPr>
            <a:r>
              <a:rPr lang="it-IT" sz="1300" dirty="0" smtClean="0"/>
              <a:t>Infine la Parte II del </a:t>
            </a:r>
            <a:r>
              <a:rPr lang="it-IT" sz="1300" dirty="0" err="1" smtClean="0"/>
              <a:t>D.Lgs.</a:t>
            </a:r>
            <a:r>
              <a:rPr lang="it-IT" sz="1300" dirty="0" smtClean="0"/>
              <a:t> 152/206 indicata che determinate attività debbano essere autorizzate ai sensi dell’Autorizzazione Integrata Ambientale </a:t>
            </a:r>
            <a:endParaRPr lang="it-IT" sz="13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Normativa Attività di recupero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1E4C-6C39-4028-9860-D144AEC98C4E}" type="slidenum">
              <a:rPr lang="it-IT" smtClean="0"/>
              <a:t>9</a:t>
            </a:fld>
            <a:endParaRPr lang="it-IT" dirty="0"/>
          </a:p>
        </p:txBody>
      </p:sp>
      <p:sp>
        <p:nvSpPr>
          <p:cNvPr id="5" name="Titolo 10">
            <a:extLst>
              <a:ext uri="{FF2B5EF4-FFF2-40B4-BE49-F238E27FC236}">
                <a16:creationId xmlns="" xmlns:a16="http://schemas.microsoft.com/office/drawing/2014/main" id="{07EAA404-1D52-5ABC-F445-823EF70EA726}"/>
              </a:ext>
            </a:extLst>
          </p:cNvPr>
          <p:cNvSpPr txBox="1">
            <a:spLocks/>
          </p:cNvSpPr>
          <p:nvPr/>
        </p:nvSpPr>
        <p:spPr>
          <a:xfrm>
            <a:off x="0" y="4684405"/>
            <a:ext cx="8604448" cy="20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100" dirty="0"/>
              <a:t>Geom. CAVALLETTI LUCA    </a:t>
            </a:r>
          </a:p>
        </p:txBody>
      </p:sp>
    </p:spTree>
    <p:extLst>
      <p:ext uri="{BB962C8B-B14F-4D97-AF65-F5344CB8AC3E}">
        <p14:creationId xmlns:p14="http://schemas.microsoft.com/office/powerpoint/2010/main" val="2824702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1343</Words>
  <Application>Microsoft Office PowerPoint</Application>
  <PresentationFormat>Presentazione su schermo (16:9)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Normativa  Attività di recupero</vt:lpstr>
      <vt:lpstr>Normativa Attività di recupero</vt:lpstr>
      <vt:lpstr>Normativa Attività di recupero</vt:lpstr>
      <vt:lpstr>Normativa Attività di recupero</vt:lpstr>
      <vt:lpstr>Normativa Attività di recupero</vt:lpstr>
      <vt:lpstr>Normativa Attività di recupero</vt:lpstr>
      <vt:lpstr>Normativa Attività di recupero</vt:lpstr>
      <vt:lpstr>Normativa Attività di recupero</vt:lpstr>
      <vt:lpstr>Normativa Attività di recupero</vt:lpstr>
      <vt:lpstr>Normativa Attività di recupero</vt:lpstr>
      <vt:lpstr>Grazie per l’attenzione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</dc:creator>
  <cp:lastModifiedBy>Luca</cp:lastModifiedBy>
  <cp:revision>29</cp:revision>
  <dcterms:created xsi:type="dcterms:W3CDTF">2021-01-18T16:09:38Z</dcterms:created>
  <dcterms:modified xsi:type="dcterms:W3CDTF">2023-05-24T20:45:55Z</dcterms:modified>
</cp:coreProperties>
</file>