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7.xml" ContentType="application/vnd.openxmlformats-officedocument.presentationml.notesSlide+xml"/>
  <Override PartName="/ppt/media/image6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60" r:id="rId3"/>
    <p:sldId id="271" r:id="rId4"/>
    <p:sldId id="264" r:id="rId5"/>
    <p:sldId id="272" r:id="rId6"/>
    <p:sldId id="261" r:id="rId7"/>
    <p:sldId id="273" r:id="rId8"/>
    <p:sldId id="268" r:id="rId9"/>
    <p:sldId id="275" r:id="rId10"/>
    <p:sldId id="276" r:id="rId11"/>
    <p:sldId id="269" r:id="rId12"/>
    <p:sldId id="287" r:id="rId13"/>
    <p:sldId id="289" r:id="rId14"/>
    <p:sldId id="290" r:id="rId15"/>
    <p:sldId id="277" r:id="rId16"/>
    <p:sldId id="278" r:id="rId17"/>
    <p:sldId id="279" r:id="rId18"/>
    <p:sldId id="266" r:id="rId19"/>
    <p:sldId id="281" r:id="rId20"/>
    <p:sldId id="280" r:id="rId21"/>
    <p:sldId id="282" r:id="rId22"/>
    <p:sldId id="283" r:id="rId23"/>
    <p:sldId id="284" r:id="rId24"/>
    <p:sldId id="270" r:id="rId25"/>
    <p:sldId id="286" r:id="rId26"/>
    <p:sldId id="285" r:id="rId27"/>
    <p:sldId id="291" r:id="rId28"/>
    <p:sldId id="259" r:id="rId29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E937"/>
    <a:srgbClr val="BFD630"/>
    <a:srgbClr val="53FA26"/>
    <a:srgbClr val="077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108" d="100"/>
          <a:sy n="108" d="100"/>
        </p:scale>
        <p:origin x="739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lumnisssup-my.sharepoint.com/personal/francesca_albano_santannapisa_it/Documents/DOC%20FRANCESCA%20LCA/13_GREENTIRE/02_GREENTIRE_Risultati/GREENTIRE_Risultati%20LCA_11.08.2022.xls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/>
              <a:t>Produzione</a:t>
            </a:r>
            <a:r>
              <a:rPr lang="en-US" sz="1600" dirty="0"/>
              <a:t> </a:t>
            </a:r>
            <a:r>
              <a:rPr lang="en-US" sz="1600" dirty="0" err="1"/>
              <a:t>totale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229880427026421E-2"/>
          <c:y val="0.36682960417893651"/>
          <c:w val="0.89000836633463098"/>
          <c:h val="0.44768144638645135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Produzione totale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B337-4F7D-8061-AF7054B0E10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337-4F7D-8061-AF7054B0E107}"/>
              </c:ext>
            </c:extLst>
          </c:dPt>
          <c:dLbls>
            <c:dLbl>
              <c:idx val="0"/>
              <c:layout>
                <c:manualLayout>
                  <c:x val="3.934792501687847E-3"/>
                  <c:y val="-3.241349863784408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37-4F7D-8061-AF7054B0E107}"/>
                </c:ext>
              </c:extLst>
            </c:dLbl>
            <c:dLbl>
              <c:idx val="1"/>
              <c:layout>
                <c:manualLayout>
                  <c:x val="-3.3990571640607307E-2"/>
                  <c:y val="-6.46833379063024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7-4F7D-8061-AF7054B0E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Landscape</c:v>
                </c:pt>
                <c:pt idx="1">
                  <c:v>Sport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37-4F7D-8061-AF7054B0E10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391823985369147"/>
          <c:y val="0.84860139332097417"/>
          <c:w val="0.4218545695777392"/>
          <c:h val="0.11893614090453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it-IT" sz="1600" dirty="0"/>
              <a:t>Sport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182231074694946E-2"/>
          <c:y val="0.36682960417893651"/>
          <c:w val="0.89000836633463098"/>
          <c:h val="0.44768144638645135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Sport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A7C-4FA5-9344-CF34A8856B0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A7C-4FA5-9344-CF34A8856B09}"/>
              </c:ext>
            </c:extLst>
          </c:dPt>
          <c:dLbls>
            <c:dLbl>
              <c:idx val="0"/>
              <c:layout>
                <c:manualLayout>
                  <c:x val="2.4933444975116868E-2"/>
                  <c:y val="2.834658329299217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7C-4FA5-9344-CF34A8856B09}"/>
                </c:ext>
              </c:extLst>
            </c:dLbl>
            <c:dLbl>
              <c:idx val="1"/>
              <c:layout>
                <c:manualLayout>
                  <c:x val="9.1839305182877615E-3"/>
                  <c:y val="-6.46833379063024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7C-4FA5-9344-CF34A8856B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Padel, Tennis, Multisport</c:v>
                </c:pt>
                <c:pt idx="1">
                  <c:v>Calcio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7C-4FA5-9344-CF34A8856B0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133737277054686E-2"/>
          <c:y val="0.83116543158124034"/>
          <c:w val="0.95578794996245175"/>
          <c:h val="0.151398483871399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dirty="0"/>
              <a:t>Prodotti con tecnologia Eco Next*</a:t>
            </a:r>
          </a:p>
        </c:rich>
      </c:tx>
      <c:layout>
        <c:manualLayout>
          <c:xMode val="edge"/>
          <c:yMode val="edge"/>
          <c:x val="0.21752376276903515"/>
          <c:y val="2.345686822180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Prodotti con tecnologia Eco Next</c:v>
                </c:pt>
              </c:strCache>
            </c:strRef>
          </c:tx>
          <c:spPr>
            <a:ln w="28575" cap="rnd">
              <a:solidFill>
                <a:srgbClr val="50E937"/>
              </a:solidFill>
              <a:round/>
            </a:ln>
            <a:effectLst/>
          </c:spPr>
          <c:marker>
            <c:symbol val="none"/>
          </c:marker>
          <c:cat>
            <c:numRef>
              <c:f>Foglio1!$A$2:$A$5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Foglio1!$B$2:$B$5</c:f>
              <c:numCache>
                <c:formatCode>0%</c:formatCode>
                <c:ptCount val="4"/>
                <c:pt idx="0">
                  <c:v>0.15</c:v>
                </c:pt>
                <c:pt idx="1">
                  <c:v>0.34</c:v>
                </c:pt>
                <c:pt idx="2">
                  <c:v>0.46</c:v>
                </c:pt>
                <c:pt idx="3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74-4A3A-BD7C-81E5538CA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5384496"/>
        <c:axId val="485385576"/>
      </c:lineChart>
      <c:catAx>
        <c:axId val="48538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5385576"/>
        <c:crosses val="autoZero"/>
        <c:auto val="1"/>
        <c:lblAlgn val="ctr"/>
        <c:lblOffset val="100"/>
        <c:noMultiLvlLbl val="0"/>
      </c:catAx>
      <c:valAx>
        <c:axId val="485385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538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Confronti!$B$7</c:f>
              <c:strCache>
                <c:ptCount val="1"/>
                <c:pt idx="0">
                  <c:v>Variante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Confronti!$A$8:$A$11</c:f>
              <c:strCache>
                <c:ptCount val="4"/>
                <c:pt idx="0">
                  <c:v>Climate change</c:v>
                </c:pt>
                <c:pt idx="1">
                  <c:v>Respiratory inorganics</c:v>
                </c:pt>
                <c:pt idx="2">
                  <c:v>Water scarcity</c:v>
                </c:pt>
                <c:pt idx="3">
                  <c:v>Resource use, energy carriers</c:v>
                </c:pt>
              </c:strCache>
            </c:strRef>
          </c:cat>
          <c:val>
            <c:numRef>
              <c:f>Confronti!$B$8:$B$11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0-425E-A6CA-2F8E5F3A009D}"/>
            </c:ext>
          </c:extLst>
        </c:ser>
        <c:ser>
          <c:idx val="1"/>
          <c:order val="1"/>
          <c:tx>
            <c:strRef>
              <c:f>Confronti!$C$7</c:f>
              <c:strCache>
                <c:ptCount val="1"/>
                <c:pt idx="0">
                  <c:v>Variante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Confronti!$A$8:$A$11</c:f>
              <c:strCache>
                <c:ptCount val="4"/>
                <c:pt idx="0">
                  <c:v>Climate change</c:v>
                </c:pt>
                <c:pt idx="1">
                  <c:v>Respiratory inorganics</c:v>
                </c:pt>
                <c:pt idx="2">
                  <c:v>Water scarcity</c:v>
                </c:pt>
                <c:pt idx="3">
                  <c:v>Resource use, energy carriers</c:v>
                </c:pt>
              </c:strCache>
            </c:strRef>
          </c:cat>
          <c:val>
            <c:numRef>
              <c:f>Confronti!$C$8:$C$11</c:f>
              <c:numCache>
                <c:formatCode>0%</c:formatCode>
                <c:ptCount val="4"/>
                <c:pt idx="0">
                  <c:v>0.71588857363941183</c:v>
                </c:pt>
                <c:pt idx="1">
                  <c:v>0.82428940568475451</c:v>
                </c:pt>
                <c:pt idx="2">
                  <c:v>0.96385472267347405</c:v>
                </c:pt>
                <c:pt idx="3">
                  <c:v>0.82788603711959041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C0-425E-A6CA-2F8E5F3A009D}"/>
            </c:ext>
          </c:extLst>
        </c:ser>
        <c:ser>
          <c:idx val="2"/>
          <c:order val="2"/>
          <c:tx>
            <c:strRef>
              <c:f>Confronti!$D$7</c:f>
              <c:strCache>
                <c:ptCount val="1"/>
                <c:pt idx="0">
                  <c:v>Variante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Confronti!$A$8:$A$11</c:f>
              <c:strCache>
                <c:ptCount val="4"/>
                <c:pt idx="0">
                  <c:v>Climate change</c:v>
                </c:pt>
                <c:pt idx="1">
                  <c:v>Respiratory inorganics</c:v>
                </c:pt>
                <c:pt idx="2">
                  <c:v>Water scarcity</c:v>
                </c:pt>
                <c:pt idx="3">
                  <c:v>Resource use, energy carriers</c:v>
                </c:pt>
              </c:strCache>
            </c:strRef>
          </c:cat>
          <c:val>
            <c:numRef>
              <c:f>Confronti!$D$8:$D$11</c:f>
              <c:numCache>
                <c:formatCode>0%</c:formatCode>
                <c:ptCount val="4"/>
                <c:pt idx="0">
                  <c:v>0.86948671653340204</c:v>
                </c:pt>
                <c:pt idx="1">
                  <c:v>0.86304909560723519</c:v>
                </c:pt>
                <c:pt idx="2">
                  <c:v>0.97847528428869801</c:v>
                </c:pt>
                <c:pt idx="3">
                  <c:v>0.87085383885419199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C0-425E-A6CA-2F8E5F3A009D}"/>
            </c:ext>
          </c:extLst>
        </c:ser>
        <c:ser>
          <c:idx val="3"/>
          <c:order val="3"/>
          <c:tx>
            <c:strRef>
              <c:f>Confronti!$E$7</c:f>
              <c:strCache>
                <c:ptCount val="1"/>
                <c:pt idx="0">
                  <c:v>Variante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Confronti!$A$8:$A$11</c:f>
              <c:strCache>
                <c:ptCount val="4"/>
                <c:pt idx="0">
                  <c:v>Climate change</c:v>
                </c:pt>
                <c:pt idx="1">
                  <c:v>Respiratory inorganics</c:v>
                </c:pt>
                <c:pt idx="2">
                  <c:v>Water scarcity</c:v>
                </c:pt>
                <c:pt idx="3">
                  <c:v>Resource use, energy carriers</c:v>
                </c:pt>
              </c:strCache>
            </c:strRef>
          </c:cat>
          <c:val>
            <c:numRef>
              <c:f>Confronti!$E$8:$E$11</c:f>
              <c:numCache>
                <c:formatCode>0%</c:formatCode>
                <c:ptCount val="4"/>
                <c:pt idx="0">
                  <c:v>0.72130513283466591</c:v>
                </c:pt>
                <c:pt idx="1">
                  <c:v>0.44186046511627902</c:v>
                </c:pt>
                <c:pt idx="2">
                  <c:v>0.98549547458807152</c:v>
                </c:pt>
                <c:pt idx="3">
                  <c:v>0.74214905214839011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C0-425E-A6CA-2F8E5F3A0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1284431"/>
        <c:axId val="1751274863"/>
      </c:barChart>
      <c:catAx>
        <c:axId val="1751284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1274863"/>
        <c:crosses val="autoZero"/>
        <c:auto val="1"/>
        <c:lblAlgn val="ctr"/>
        <c:lblOffset val="100"/>
        <c:noMultiLvlLbl val="0"/>
      </c:catAx>
      <c:valAx>
        <c:axId val="175127486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1284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5T10:06:39.4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0,'11370'0,"-11371"0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5T10:06:39.4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0,'4892'0,"-4885"0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5T10:06:39.4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2564 1,'-2564'0,"2651"0,-71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5T10:06:39.4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1,'14337'0,"-14329"0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5T10:08:48.9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0,'5394'0,"-5401"0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5T10:08:48.9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0,'18956'0,"-18962"0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5T10:08:48.9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1,'15633'0,"-15639"0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5T10:08:48.9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1,'17873'0,"-17873"0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12889-F1C0-4B4D-8A24-624120AD429B}" type="datetimeFigureOut">
              <a:rPr lang="it-IT" smtClean="0"/>
              <a:t>26/05/2023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74387-BA97-4943-A970-418AEDBC8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26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74387-BA97-4943-A970-418AEDBC85A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725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74387-BA97-4943-A970-418AEDBC85A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61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74387-BA97-4943-A970-418AEDBC85A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96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74387-BA97-4943-A970-418AEDBC85A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396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74387-BA97-4943-A970-418AEDBC85A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5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74387-BA97-4943-A970-418AEDBC85A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644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74387-BA97-4943-A970-418AEDBC85A6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70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olo isoscele 9"/>
          <p:cNvSpPr/>
          <p:nvPr userDrawn="1"/>
        </p:nvSpPr>
        <p:spPr>
          <a:xfrm rot="10800000">
            <a:off x="7753437" y="0"/>
            <a:ext cx="1329408" cy="5143500"/>
          </a:xfrm>
          <a:prstGeom prst="triangle">
            <a:avLst>
              <a:gd name="adj" fmla="val 34322"/>
            </a:avLst>
          </a:prstGeom>
          <a:solidFill>
            <a:srgbClr val="077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riangolo isoscele 11"/>
          <p:cNvSpPr/>
          <p:nvPr userDrawn="1"/>
        </p:nvSpPr>
        <p:spPr>
          <a:xfrm rot="10800000">
            <a:off x="7807191" y="0"/>
            <a:ext cx="1373323" cy="5143500"/>
          </a:xfrm>
          <a:prstGeom prst="triangle">
            <a:avLst>
              <a:gd name="adj" fmla="val 34322"/>
            </a:avLst>
          </a:prstGeom>
          <a:gradFill>
            <a:gsLst>
              <a:gs pos="0">
                <a:srgbClr val="BFD630">
                  <a:lumMod val="0"/>
                </a:srgbClr>
              </a:gs>
              <a:gs pos="100000">
                <a:srgbClr val="BFD630">
                  <a:lumMod val="99000"/>
                  <a:lumOff val="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it-IT" dirty="0"/>
              <a:t>Titolo Intervento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413184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Relatore</a:t>
            </a:r>
          </a:p>
        </p:txBody>
      </p:sp>
      <p:sp>
        <p:nvSpPr>
          <p:cNvPr id="9" name="Triangolo isoscele 8"/>
          <p:cNvSpPr/>
          <p:nvPr userDrawn="1"/>
        </p:nvSpPr>
        <p:spPr>
          <a:xfrm>
            <a:off x="7308304" y="0"/>
            <a:ext cx="1872208" cy="5143500"/>
          </a:xfrm>
          <a:prstGeom prst="triangle">
            <a:avLst>
              <a:gd name="adj" fmla="val 99355"/>
            </a:avLst>
          </a:prstGeom>
          <a:solidFill>
            <a:srgbClr val="077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"/>
          <p:cNvSpPr txBox="1">
            <a:spLocks/>
          </p:cNvSpPr>
          <p:nvPr userDrawn="1"/>
        </p:nvSpPr>
        <p:spPr>
          <a:xfrm>
            <a:off x="467544" y="123479"/>
            <a:ext cx="7560840" cy="1228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/>
              <a:t>FORUM</a:t>
            </a:r>
            <a:endParaRPr lang="it-IT" sz="3600" b="1" baseline="0" dirty="0"/>
          </a:p>
          <a:p>
            <a:r>
              <a:rPr lang="it-IT" sz="2700" b="0" dirty="0"/>
              <a:t>Erba sintetica: produrre pensando al fine vita</a:t>
            </a:r>
          </a:p>
        </p:txBody>
      </p:sp>
      <p:sp>
        <p:nvSpPr>
          <p:cNvPr id="19" name="CasellaDiTesto 18"/>
          <p:cNvSpPr txBox="1"/>
          <p:nvPr userDrawn="1"/>
        </p:nvSpPr>
        <p:spPr>
          <a:xfrm>
            <a:off x="467544" y="481782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29/05/2023</a:t>
            </a:r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3347864" y="481782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www.sporteimpianti.it</a:t>
            </a:r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6" y="4408036"/>
            <a:ext cx="4283968" cy="4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1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5E8E-D117-473E-A5BE-53A97212007B}" type="datetime1">
              <a:rPr lang="it-IT" smtClean="0"/>
              <a:t>26/05/2023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89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F06-09AB-4EE0-83BB-6587BEA9E93A}" type="datetime1">
              <a:rPr lang="it-IT" smtClean="0"/>
              <a:t>26/05/2023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64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iangolo isoscele 16"/>
          <p:cNvSpPr/>
          <p:nvPr userDrawn="1"/>
        </p:nvSpPr>
        <p:spPr>
          <a:xfrm rot="10800000">
            <a:off x="8701856" y="0"/>
            <a:ext cx="413792" cy="5143500"/>
          </a:xfrm>
          <a:prstGeom prst="triangle">
            <a:avLst>
              <a:gd name="adj" fmla="val 0"/>
            </a:avLst>
          </a:prstGeom>
          <a:solidFill>
            <a:srgbClr val="077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1581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Triangolo isoscele 8"/>
          <p:cNvSpPr/>
          <p:nvPr userDrawn="1"/>
        </p:nvSpPr>
        <p:spPr>
          <a:xfrm rot="10800000">
            <a:off x="8730207" y="0"/>
            <a:ext cx="413792" cy="5143500"/>
          </a:xfrm>
          <a:prstGeom prst="triangle">
            <a:avLst>
              <a:gd name="adj" fmla="val 0"/>
            </a:avLst>
          </a:prstGeom>
          <a:solidFill>
            <a:srgbClr val="BFD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riangolo isoscele 9"/>
          <p:cNvSpPr/>
          <p:nvPr userDrawn="1"/>
        </p:nvSpPr>
        <p:spPr>
          <a:xfrm>
            <a:off x="8621688" y="0"/>
            <a:ext cx="522312" cy="5143500"/>
          </a:xfrm>
          <a:prstGeom prst="triangle">
            <a:avLst>
              <a:gd name="adj" fmla="val 99355"/>
            </a:avLst>
          </a:prstGeom>
          <a:solidFill>
            <a:srgbClr val="077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>
          <a:xfrm>
            <a:off x="7812360" y="4818186"/>
            <a:ext cx="648072" cy="273844"/>
          </a:xfrm>
        </p:spPr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6" name="Connettore 1 15"/>
          <p:cNvCxnSpPr/>
          <p:nvPr userDrawn="1"/>
        </p:nvCxnSpPr>
        <p:spPr>
          <a:xfrm>
            <a:off x="3" y="4677984"/>
            <a:ext cx="9069693" cy="0"/>
          </a:xfrm>
          <a:prstGeom prst="line">
            <a:avLst/>
          </a:prstGeom>
          <a:ln w="12700">
            <a:solidFill>
              <a:srgbClr val="077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 userDrawn="1"/>
        </p:nvSpPr>
        <p:spPr>
          <a:xfrm>
            <a:off x="179512" y="482553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dirty="0"/>
              <a:t>www.sporteimpianti.it</a:t>
            </a:r>
          </a:p>
        </p:txBody>
      </p:sp>
      <p:sp>
        <p:nvSpPr>
          <p:cNvPr id="12" name="Titolo 10">
            <a:extLst>
              <a:ext uri="{FF2B5EF4-FFF2-40B4-BE49-F238E27FC236}">
                <a16:creationId xmlns:a16="http://schemas.microsoft.com/office/drawing/2014/main" id="{4DCE820F-8615-DD69-7D8A-00865487936D}"/>
              </a:ext>
            </a:extLst>
          </p:cNvPr>
          <p:cNvSpPr txBox="1">
            <a:spLocks/>
          </p:cNvSpPr>
          <p:nvPr userDrawn="1"/>
        </p:nvSpPr>
        <p:spPr>
          <a:xfrm>
            <a:off x="251521" y="4882182"/>
            <a:ext cx="835292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800" b="0" dirty="0"/>
              <a:t>L’Ente pubblico e gli impianti sportivi: rapporti con progettista, esecutore, fornitore, gestore</a:t>
            </a:r>
          </a:p>
        </p:txBody>
      </p:sp>
    </p:spTree>
    <p:extLst>
      <p:ext uri="{BB962C8B-B14F-4D97-AF65-F5344CB8AC3E}">
        <p14:creationId xmlns:p14="http://schemas.microsoft.com/office/powerpoint/2010/main" val="365516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AEFB-240A-4E58-9F99-AA90DA828B36}" type="datetime1">
              <a:rPr lang="it-IT" smtClean="0"/>
              <a:t>26/05/2023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05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56C4-A62B-4177-940A-989F7347E5CC}" type="datetime1">
              <a:rPr lang="it-IT" smtClean="0"/>
              <a:t>26/05/2023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1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00F7-C39B-42DC-A844-0220DB1B6B34}" type="datetime1">
              <a:rPr lang="it-IT" smtClean="0"/>
              <a:t>26/05/2023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11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460F-8AE2-4394-A526-33D10FA44507}" type="datetime1">
              <a:rPr lang="it-IT" smtClean="0"/>
              <a:t>26/05/2023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65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425F-7486-4EA4-9398-45DA87234769}" type="datetime1">
              <a:rPr lang="it-IT" smtClean="0"/>
              <a:t>26/05/2023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55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7E55-420E-4F33-AB5D-9CA65A18E054}" type="datetime1">
              <a:rPr lang="it-IT" smtClean="0"/>
              <a:t>26/05/2023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42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9D08-2D99-4B9D-A390-52582E4876D7}" type="datetime1">
              <a:rPr lang="it-IT" smtClean="0"/>
              <a:t>26/05/2023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46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411511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82E68-27F1-4273-B700-D0A2154CE551}" type="datetime1">
              <a:rPr lang="it-IT" smtClean="0"/>
              <a:t>26/05/2023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1E4C-6C39-4028-9860-D144AEC98C4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361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3" Type="http://schemas.openxmlformats.org/officeDocument/2006/relationships/image" Target="../media/image39.jpeg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2.xml"/><Relationship Id="rId5" Type="http://schemas.openxmlformats.org/officeDocument/2006/relationships/customXml" Target="../ink/ink1.xml"/><Relationship Id="rId15" Type="http://schemas.openxmlformats.org/officeDocument/2006/relationships/customXml" Target="../ink/ink4.xml"/><Relationship Id="rId10" Type="http://schemas.openxmlformats.org/officeDocument/2006/relationships/image" Target="../media/image200.png"/><Relationship Id="rId4" Type="http://schemas.openxmlformats.org/officeDocument/2006/relationships/image" Target="../media/image40.png"/><Relationship Id="rId14" Type="http://schemas.openxmlformats.org/officeDocument/2006/relationships/image" Target="../media/image2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3" Type="http://schemas.openxmlformats.org/officeDocument/2006/relationships/image" Target="../media/image42.jpeg"/><Relationship Id="rId12" Type="http://schemas.openxmlformats.org/officeDocument/2006/relationships/image" Target="../media/image280.png"/><Relationship Id="rId2" Type="http://schemas.openxmlformats.org/officeDocument/2006/relationships/image" Target="../media/image3.png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6.xml"/><Relationship Id="rId5" Type="http://schemas.openxmlformats.org/officeDocument/2006/relationships/customXml" Target="../ink/ink5.xml"/><Relationship Id="rId15" Type="http://schemas.openxmlformats.org/officeDocument/2006/relationships/customXml" Target="../ink/ink8.xml"/><Relationship Id="rId10" Type="http://schemas.openxmlformats.org/officeDocument/2006/relationships/image" Target="../media/image270.png"/><Relationship Id="rId4" Type="http://schemas.openxmlformats.org/officeDocument/2006/relationships/image" Target="../media/image43.png"/><Relationship Id="rId14" Type="http://schemas.openxmlformats.org/officeDocument/2006/relationships/image" Target="../media/image2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1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5.jpe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8.jpe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9.png"/><Relationship Id="rId7" Type="http://schemas.openxmlformats.org/officeDocument/2006/relationships/image" Target="../media/image6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467544" y="1677590"/>
            <a:ext cx="7414592" cy="1470224"/>
          </a:xfrm>
        </p:spPr>
        <p:txBody>
          <a:bodyPr/>
          <a:lstStyle/>
          <a:p>
            <a:r>
              <a:rPr lang="it-IT" sz="3200" dirty="0">
                <a:solidFill>
                  <a:srgbClr val="92D050"/>
                </a:solidFill>
                <a:effectLst/>
                <a:latin typeface="Mulish" pitchFamily="2" charset="0"/>
                <a:ea typeface="Calibri" panose="020F0502020204030204" pitchFamily="34" charset="0"/>
              </a:rPr>
              <a:t>Progettare il terreno di gioco: l’evoluzione del sintetico, </a:t>
            </a:r>
            <a:r>
              <a:rPr lang="it-IT" sz="3200" dirty="0">
                <a:solidFill>
                  <a:srgbClr val="92D050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Eco Next</a:t>
            </a:r>
            <a:br>
              <a:rPr lang="it-IT" sz="3200" dirty="0">
                <a:solidFill>
                  <a:srgbClr val="92D050"/>
                </a:solidFill>
                <a:effectLst/>
                <a:latin typeface="Mulish" pitchFamily="2" charset="0"/>
                <a:ea typeface="Calibri" panose="020F0502020204030204" pitchFamily="34" charset="0"/>
              </a:rPr>
            </a:br>
            <a:r>
              <a:rPr lang="it-IT" sz="3200" dirty="0">
                <a:solidFill>
                  <a:srgbClr val="92D050"/>
                </a:solidFill>
                <a:effectLst/>
                <a:latin typeface="Mulish" pitchFamily="2" charset="0"/>
                <a:ea typeface="Calibri" panose="020F0502020204030204" pitchFamily="34" charset="0"/>
              </a:rPr>
              <a:t>e la </a:t>
            </a:r>
            <a:r>
              <a:rPr lang="it-IT" sz="3200" dirty="0">
                <a:solidFill>
                  <a:srgbClr val="92D050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sostenibilità ambientale</a:t>
            </a:r>
            <a:endParaRPr lang="it-IT" sz="5400" dirty="0">
              <a:solidFill>
                <a:srgbClr val="92D050"/>
              </a:solidFill>
              <a:latin typeface="Mulish Black" pitchFamily="2" charset="0"/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2700096" y="3435846"/>
            <a:ext cx="2949488" cy="413184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Mulish Black" pitchFamily="2" charset="0"/>
              </a:rPr>
              <a:t>Marco Costanzo</a:t>
            </a:r>
          </a:p>
        </p:txBody>
      </p:sp>
    </p:spTree>
    <p:extLst>
      <p:ext uri="{BB962C8B-B14F-4D97-AF65-F5344CB8AC3E}">
        <p14:creationId xmlns:p14="http://schemas.microsoft.com/office/powerpoint/2010/main" val="91921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10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0320" y="745457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C2A85D09-2E6B-4997-6961-8430E32DC88D}"/>
              </a:ext>
            </a:extLst>
          </p:cNvPr>
          <p:cNvSpPr txBox="1">
            <a:spLocks/>
          </p:cNvSpPr>
          <p:nvPr/>
        </p:nvSpPr>
        <p:spPr>
          <a:xfrm>
            <a:off x="320340" y="766246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CHE COSA È ECO NEXT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1DB9ED-F5DE-268B-E8D1-BE17C9F943E9}"/>
              </a:ext>
            </a:extLst>
          </p:cNvPr>
          <p:cNvSpPr txBox="1"/>
          <p:nvPr/>
        </p:nvSpPr>
        <p:spPr>
          <a:xfrm>
            <a:off x="197768" y="1683642"/>
            <a:ext cx="85506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Mulish" pitchFamily="2" charset="0"/>
              </a:rPr>
              <a:t>Con Eco Next –in estrema sintesi- si vuole definire un sistema costituito da sole poliolefine, senza alcun tipo di lattice.</a:t>
            </a:r>
          </a:p>
          <a:p>
            <a:endParaRPr lang="it-IT" sz="1600" dirty="0">
              <a:latin typeface="Mulish" pitchFamily="2" charset="0"/>
            </a:endParaRPr>
          </a:p>
          <a:p>
            <a:r>
              <a:rPr lang="it-IT" sz="1600" dirty="0">
                <a:latin typeface="Mulish" pitchFamily="2" charset="0"/>
              </a:rPr>
              <a:t>Eco Next, grazie alla propria tecnologia, ha ottenuto la certificazione 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PEF (Product Environmental Footprint)</a:t>
            </a:r>
            <a:r>
              <a:rPr lang="it-IT" sz="1600" dirty="0">
                <a:latin typeface="Mulish" pitchFamily="2" charset="0"/>
              </a:rPr>
              <a:t>, sin dal 2018 grazie alla collaborazione con ENI Versalis che, insieme a Safitex, ha assunto l’impegno di ridurre l’impatto ambientale a fine vita dei manti sintetici. </a:t>
            </a:r>
          </a:p>
          <a:p>
            <a:endParaRPr lang="it-IT" sz="1600" dirty="0">
              <a:latin typeface="Mulish" pitchFamily="2" charset="0"/>
            </a:endParaRPr>
          </a:p>
          <a:p>
            <a:r>
              <a:rPr lang="it-IT" sz="1600" dirty="0">
                <a:latin typeface="Mulish" pitchFamily="2" charset="0"/>
              </a:rPr>
              <a:t>			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CA2AD0C-77CB-A1F3-E31D-652AA358F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15423" r="15684" b="15177"/>
          <a:stretch/>
        </p:blipFill>
        <p:spPr>
          <a:xfrm>
            <a:off x="7451886" y="3651999"/>
            <a:ext cx="720948" cy="720948"/>
          </a:xfrm>
          <a:prstGeom prst="ellipse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9D0DE59-E3EC-F261-87E7-5E1BDF44A1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44" y="3603857"/>
            <a:ext cx="1332088" cy="8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11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5599" y="736094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D03ABE-2FE2-7ED8-338C-3C07A1F9C581}"/>
              </a:ext>
            </a:extLst>
          </p:cNvPr>
          <p:cNvSpPr txBox="1"/>
          <p:nvPr/>
        </p:nvSpPr>
        <p:spPr>
          <a:xfrm>
            <a:off x="302840" y="853425"/>
            <a:ext cx="82296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Mulish" pitchFamily="2" charset="0"/>
              </a:rPr>
              <a:t>Il manto è tessuto</a:t>
            </a:r>
            <a:r>
              <a:rPr lang="it-IT" sz="1800" dirty="0">
                <a:latin typeface="Mulish" pitchFamily="2" charset="0"/>
              </a:rPr>
              <a:t> su 5 diverse tipologie di primari, ognuno dei quali ha una </a:t>
            </a:r>
            <a:r>
              <a:rPr lang="it-IT" sz="1800" b="1" dirty="0">
                <a:solidFill>
                  <a:srgbClr val="92D050"/>
                </a:solidFill>
                <a:latin typeface="Mulish" pitchFamily="2" charset="0"/>
              </a:rPr>
              <a:t>specifica funzione</a:t>
            </a:r>
            <a:r>
              <a:rPr lang="it-IT" sz="1800" dirty="0">
                <a:latin typeface="Mulish" pitchFamily="2" charset="0"/>
              </a:rPr>
              <a:t> al fine di garantire:</a:t>
            </a:r>
            <a:endParaRPr lang="it-IT" sz="1100" dirty="0">
              <a:highlight>
                <a:srgbClr val="FFFF00"/>
              </a:highlight>
              <a:latin typeface="Mulish" pitchFamily="2" charset="0"/>
            </a:endParaRPr>
          </a:p>
          <a:p>
            <a:endParaRPr lang="it-IT" sz="1600" dirty="0">
              <a:latin typeface="Mulish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ulish" pitchFamily="2" charset="0"/>
              </a:rPr>
              <a:t>S</a:t>
            </a:r>
            <a:r>
              <a:rPr lang="it-IT" sz="1800" dirty="0">
                <a:latin typeface="Mulish" pitchFamily="2" charset="0"/>
              </a:rPr>
              <a:t>tabilità dimensionale;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latin typeface="Mulish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ulish" pitchFamily="2" charset="0"/>
              </a:rPr>
              <a:t>P</a:t>
            </a:r>
            <a:r>
              <a:rPr lang="it-IT" sz="1800" dirty="0">
                <a:latin typeface="Mulish" pitchFamily="2" charset="0"/>
              </a:rPr>
              <a:t>erfetto drenaggio sulla totalità della superficie;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latin typeface="Mulish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ulish" pitchFamily="2" charset="0"/>
              </a:rPr>
              <a:t>A</a:t>
            </a:r>
            <a:r>
              <a:rPr lang="it-IT" sz="1800" dirty="0">
                <a:latin typeface="Mulish" pitchFamily="2" charset="0"/>
              </a:rPr>
              <a:t>ncoraggio del filo al primario (</a:t>
            </a:r>
            <a:r>
              <a:rPr lang="it-IT" sz="1800" dirty="0" err="1">
                <a:latin typeface="Mulish" pitchFamily="2" charset="0"/>
              </a:rPr>
              <a:t>tufting</a:t>
            </a:r>
            <a:r>
              <a:rPr lang="it-IT" sz="1800" dirty="0">
                <a:latin typeface="Mulish" pitchFamily="2" charset="0"/>
              </a:rPr>
              <a:t> lock);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latin typeface="Mulish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Mulish" pitchFamily="2" charset="0"/>
              </a:rPr>
              <a:t>Evitare che gli intasi migrino dal manto al sottofondo;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latin typeface="Mulish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ulish" pitchFamily="2" charset="0"/>
              </a:rPr>
              <a:t>R</a:t>
            </a:r>
            <a:r>
              <a:rPr lang="it-IT" sz="1800" dirty="0">
                <a:latin typeface="Mulish" pitchFamily="2" charset="0"/>
              </a:rPr>
              <a:t>iduzione del calore della superficie, grazie alla capacità del backing di «trattenere» e rilasciare gradualmente l’acqua</a:t>
            </a:r>
            <a:r>
              <a:rPr lang="it-IT" dirty="0">
                <a:latin typeface="Mulish" pitchFamily="2" charset="0"/>
              </a:rPr>
              <a:t>.</a:t>
            </a:r>
            <a:endParaRPr lang="it-IT" sz="1800" dirty="0">
              <a:latin typeface="Mulish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7DA3B7-4F39-241F-9D24-3427D8626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1410383"/>
            <a:ext cx="936104" cy="9361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5A2EA1A-E6A1-EF9F-DBF1-1387A1BC40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8842" y="1478553"/>
            <a:ext cx="1131590" cy="113159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9007C09-85C3-6085-C7CC-8EB041E0FE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2165437"/>
            <a:ext cx="1059582" cy="1059582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5E089340-4B3A-692D-520E-614198CD1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9596" y="2634358"/>
            <a:ext cx="281750" cy="8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0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12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5599" y="736094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B24DB500-F002-620E-1693-1A65929EADD6}"/>
              </a:ext>
            </a:extLst>
          </p:cNvPr>
          <p:cNvSpPr txBox="1">
            <a:spLocks/>
          </p:cNvSpPr>
          <p:nvPr/>
        </p:nvSpPr>
        <p:spPr>
          <a:xfrm>
            <a:off x="395536" y="1930198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Analisi Life Cycle Assessment secondo la norma UNI EN ISO 14044 comparativa di campi da calcio in erba sintetica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5BBAE23-F28F-F40A-7637-042FA6F3F5B3}"/>
              </a:ext>
            </a:extLst>
          </p:cNvPr>
          <p:cNvSpPr txBox="1"/>
          <p:nvPr/>
        </p:nvSpPr>
        <p:spPr>
          <a:xfrm>
            <a:off x="395536" y="2964889"/>
            <a:ext cx="8229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Mulish" pitchFamily="2" charset="0"/>
              </a:rPr>
              <a:t>Il consorzio Greentire ha finanziato Istituto di Management – SUM Management della sostenibilità per poter effettuare uno studio finalizzato ad identificare quale tra le varie soluzioni tecniche possibili </a:t>
            </a:r>
            <a:r>
              <a:rPr lang="it-IT" sz="1600" dirty="0" err="1">
                <a:latin typeface="Mulish" pitchFamily="2" charset="0"/>
              </a:rPr>
              <a:t>fsse</a:t>
            </a:r>
            <a:r>
              <a:rPr lang="it-IT" sz="1600" dirty="0">
                <a:latin typeface="Mulish" pitchFamily="2" charset="0"/>
              </a:rPr>
              <a:t> quella </a:t>
            </a:r>
            <a:r>
              <a:rPr lang="it-IT" sz="1600" dirty="0" err="1">
                <a:latin typeface="Mulish" pitchFamily="2" charset="0"/>
              </a:rPr>
              <a:t>com</a:t>
            </a:r>
            <a:r>
              <a:rPr lang="it-IT" sz="1600" dirty="0">
                <a:latin typeface="Mulish" pitchFamily="2" charset="0"/>
              </a:rPr>
              <a:t> </a:t>
            </a:r>
            <a:r>
              <a:rPr lang="it-IT" sz="1600" dirty="0" err="1">
                <a:latin typeface="Mulish" pitchFamily="2" charset="0"/>
              </a:rPr>
              <a:t>ol</a:t>
            </a:r>
            <a:r>
              <a:rPr lang="it-IT" sz="1600" dirty="0">
                <a:latin typeface="Mulish" pitchFamily="2" charset="0"/>
              </a:rPr>
              <a:t> minor impatto ambientale.</a:t>
            </a:r>
          </a:p>
        </p:txBody>
      </p:sp>
      <p:pic>
        <p:nvPicPr>
          <p:cNvPr id="13" name="Immagine 12" descr="Home - Greentire">
            <a:extLst>
              <a:ext uri="{FF2B5EF4-FFF2-40B4-BE49-F238E27FC236}">
                <a16:creationId xmlns:a16="http://schemas.microsoft.com/office/drawing/2014/main" id="{D07D8ACA-40D2-4C1E-AC4E-8DE6582E57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25984"/>
            <a:ext cx="1454785" cy="788035"/>
          </a:xfrm>
          <a:prstGeom prst="rect">
            <a:avLst/>
          </a:prstGeom>
          <a:noFill/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3B06FA-5AAC-6607-7C8A-B9032878D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868529"/>
            <a:ext cx="1859280" cy="7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97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13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5599" y="736094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4DFABF50-193D-1206-470F-8CE76C55F4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966415"/>
              </p:ext>
            </p:extLst>
          </p:nvPr>
        </p:nvGraphicFramePr>
        <p:xfrm>
          <a:off x="1705610" y="679559"/>
          <a:ext cx="5732780" cy="318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4F6702-E8E0-B749-3B2B-0CAC2E655909}"/>
              </a:ext>
            </a:extLst>
          </p:cNvPr>
          <p:cNvSpPr txBox="1"/>
          <p:nvPr/>
        </p:nvSpPr>
        <p:spPr>
          <a:xfrm>
            <a:off x="325599" y="3832141"/>
            <a:ext cx="86044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i="1" dirty="0">
                <a:latin typeface="Mulish" pitchFamily="2" charset="0"/>
              </a:rPr>
              <a:t>A.  Sistema a drenaggio verticale con shock-</a:t>
            </a:r>
            <a:r>
              <a:rPr lang="it-IT" sz="1050" i="1" dirty="0" err="1">
                <a:latin typeface="Mulish" pitchFamily="2" charset="0"/>
              </a:rPr>
              <a:t>pad</a:t>
            </a:r>
            <a:r>
              <a:rPr lang="it-IT" sz="1050" i="1" dirty="0">
                <a:latin typeface="Mulish" pitchFamily="2" charset="0"/>
              </a:rPr>
              <a:t> prefabbricato, manto </a:t>
            </a:r>
            <a:r>
              <a:rPr lang="it-IT" sz="1050" b="1" i="1" dirty="0">
                <a:latin typeface="Mulish" pitchFamily="2" charset="0"/>
              </a:rPr>
              <a:t>“Eco Next” </a:t>
            </a:r>
            <a:r>
              <a:rPr lang="it-IT" sz="1050" i="1" dirty="0">
                <a:latin typeface="Mulish" pitchFamily="2" charset="0"/>
              </a:rPr>
              <a:t>e intaso prestazionale in gomma SBR;</a:t>
            </a:r>
          </a:p>
          <a:p>
            <a:pPr algn="ctr"/>
            <a:r>
              <a:rPr lang="it-IT" sz="1050" i="1" dirty="0">
                <a:latin typeface="Mulish" pitchFamily="2" charset="0"/>
              </a:rPr>
              <a:t>B. Sistema a drenaggio verticale senza shock-</a:t>
            </a:r>
            <a:r>
              <a:rPr lang="it-IT" sz="1050" i="1" dirty="0" err="1">
                <a:latin typeface="Mulish" pitchFamily="2" charset="0"/>
              </a:rPr>
              <a:t>pad</a:t>
            </a:r>
            <a:r>
              <a:rPr lang="it-IT" sz="1050" i="1" dirty="0">
                <a:latin typeface="Mulish" pitchFamily="2" charset="0"/>
              </a:rPr>
              <a:t>, manto </a:t>
            </a:r>
            <a:r>
              <a:rPr lang="it-IT" sz="1050" b="1" i="1" dirty="0">
                <a:latin typeface="Mulish" pitchFamily="2" charset="0"/>
              </a:rPr>
              <a:t>“Eco Next” </a:t>
            </a:r>
            <a:r>
              <a:rPr lang="it-IT" sz="1050" i="1" dirty="0">
                <a:latin typeface="Mulish" pitchFamily="2" charset="0"/>
              </a:rPr>
              <a:t>e intaso prestazionale in gomma SBR;</a:t>
            </a:r>
          </a:p>
          <a:p>
            <a:pPr algn="ctr"/>
            <a:r>
              <a:rPr lang="it-IT" sz="1050" i="1" dirty="0">
                <a:latin typeface="Mulish" pitchFamily="2" charset="0"/>
              </a:rPr>
              <a:t>C. Sistema a drenaggio verticale senza shock-</a:t>
            </a:r>
            <a:r>
              <a:rPr lang="it-IT" sz="1050" i="1" dirty="0" err="1">
                <a:latin typeface="Mulish" pitchFamily="2" charset="0"/>
              </a:rPr>
              <a:t>pad</a:t>
            </a:r>
            <a:r>
              <a:rPr lang="it-IT" sz="1050" i="1" dirty="0">
                <a:latin typeface="Mulish" pitchFamily="2" charset="0"/>
              </a:rPr>
              <a:t>, manto </a:t>
            </a:r>
            <a:r>
              <a:rPr lang="it-IT" sz="1050" b="1" i="1" dirty="0">
                <a:latin typeface="Mulish" pitchFamily="2" charset="0"/>
              </a:rPr>
              <a:t>tradizionale</a:t>
            </a:r>
            <a:r>
              <a:rPr lang="it-IT" sz="1050" i="1" dirty="0">
                <a:latin typeface="Mulish" pitchFamily="2" charset="0"/>
              </a:rPr>
              <a:t> e intaso prestazionale in gomma SBR;</a:t>
            </a:r>
          </a:p>
          <a:p>
            <a:pPr algn="ctr"/>
            <a:r>
              <a:rPr lang="it-IT" sz="1050" i="1" dirty="0">
                <a:latin typeface="Mulish" pitchFamily="2" charset="0"/>
              </a:rPr>
              <a:t>D. Sistema a drenaggio orizzontale con manto </a:t>
            </a:r>
            <a:r>
              <a:rPr lang="it-IT" sz="1050" b="1" i="1" dirty="0">
                <a:latin typeface="Mulish" pitchFamily="2" charset="0"/>
              </a:rPr>
              <a:t>tradizionale</a:t>
            </a:r>
            <a:r>
              <a:rPr lang="it-IT" sz="1050" i="1" dirty="0">
                <a:latin typeface="Mulish" pitchFamily="2" charset="0"/>
              </a:rPr>
              <a:t> e intaso prestazionale in gomma SBR.</a:t>
            </a:r>
          </a:p>
        </p:txBody>
      </p:sp>
    </p:spTree>
    <p:extLst>
      <p:ext uri="{BB962C8B-B14F-4D97-AF65-F5344CB8AC3E}">
        <p14:creationId xmlns:p14="http://schemas.microsoft.com/office/powerpoint/2010/main" val="4085079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14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5BBAE23-F28F-F40A-7637-042FA6F3F5B3}"/>
              </a:ext>
            </a:extLst>
          </p:cNvPr>
          <p:cNvSpPr txBox="1"/>
          <p:nvPr/>
        </p:nvSpPr>
        <p:spPr>
          <a:xfrm>
            <a:off x="320320" y="1751463"/>
            <a:ext cx="822960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>
                <a:latin typeface="Mulish" pitchFamily="2" charset="0"/>
              </a:rPr>
              <a:t>«Lo studio ha dimostrato come le soluzioni che impiegano il manto Econext siano meno impattanti rispetto a quelle che impiegano il manto tradizionale.   I vantaggi si percepiscono sia nelle fasi di produzione delle materie e produzione del manto, che nel fine vita. Tra le soluzioni con sistema di drenaggio verticale, la realizzazione dello scavo e del sottofondo è il processo più impattante per via dell’impiego di mezzi di movimentazione dei carichi.</a:t>
            </a:r>
          </a:p>
          <a:p>
            <a:r>
              <a:rPr lang="it-IT" sz="1400" i="1" dirty="0">
                <a:latin typeface="Mulish" pitchFamily="2" charset="0"/>
              </a:rPr>
              <a:t>Tutte le soluzioni prevedono l’impiego dell’intaso prestazionale in gomma SBR, realizzato a partire da granuli di PFU. In commercio esistono delle varianti a questa tipologia di intaso, come ad esempio gli intasi vegetali realizzati con scarti di sughero, corteccia o noce di cocco. Sviluppi futuri dello studio potrebbero considerare l’impiego di questi materiali alternativi e metterli a confronto con i materiali attualmente in uso.»</a:t>
            </a:r>
          </a:p>
          <a:p>
            <a:endParaRPr lang="it-IT" sz="1600" dirty="0">
              <a:latin typeface="Mulish" pitchFamily="2" charset="0"/>
            </a:endParaRPr>
          </a:p>
          <a:p>
            <a:endParaRPr lang="it-IT" sz="1800" dirty="0">
              <a:latin typeface="Mulish" pitchFamily="2" charset="0"/>
            </a:endParaRP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ACABB8C6-98FF-04B4-474F-DE7E2A5028D4}"/>
              </a:ext>
            </a:extLst>
          </p:cNvPr>
          <p:cNvSpPr txBox="1">
            <a:spLocks/>
          </p:cNvSpPr>
          <p:nvPr/>
        </p:nvSpPr>
        <p:spPr>
          <a:xfrm>
            <a:off x="457200" y="826058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CONCLUSIONI DELLA RICERCA</a:t>
            </a:r>
          </a:p>
        </p:txBody>
      </p:sp>
    </p:spTree>
    <p:extLst>
      <p:ext uri="{BB962C8B-B14F-4D97-AF65-F5344CB8AC3E}">
        <p14:creationId xmlns:p14="http://schemas.microsoft.com/office/powerpoint/2010/main" val="63377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15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2" name="Titolo 2">
            <a:extLst>
              <a:ext uri="{FF2B5EF4-FFF2-40B4-BE49-F238E27FC236}">
                <a16:creationId xmlns:a16="http://schemas.microsoft.com/office/drawing/2014/main" id="{C2A85D09-2E6B-4997-6961-8430E32DC88D}"/>
              </a:ext>
            </a:extLst>
          </p:cNvPr>
          <p:cNvSpPr txBox="1">
            <a:spLocks/>
          </p:cNvSpPr>
          <p:nvPr/>
        </p:nvSpPr>
        <p:spPr>
          <a:xfrm>
            <a:off x="320320" y="634617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FINE VITA DEL MANTO SINTETICO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A1DDDEB-6ECB-0891-8C0E-C0E23E8AF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6557" y="1710567"/>
            <a:ext cx="846509" cy="846509"/>
          </a:xfrm>
          <a:prstGeom prst="ellipse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D44DB1-2B10-BF96-A11B-EF82DAAB7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07" y="1725241"/>
            <a:ext cx="846509" cy="846509"/>
          </a:xfrm>
          <a:prstGeom prst="ellipse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4384CDF-7F4C-EA44-30E4-16075DADCB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3448" y="1717337"/>
            <a:ext cx="864473" cy="864473"/>
          </a:xfrm>
          <a:prstGeom prst="ellipse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E0E85EC-D0B9-3958-5F33-E8A0C06592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90"/>
          <a:stretch/>
        </p:blipFill>
        <p:spPr>
          <a:xfrm>
            <a:off x="3402812" y="3010085"/>
            <a:ext cx="1485403" cy="1527879"/>
          </a:xfrm>
          <a:prstGeom prst="ellipse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3DDD1DC-6280-FEF7-D858-2609E1A73748}"/>
              </a:ext>
            </a:extLst>
          </p:cNvPr>
          <p:cNvCxnSpPr/>
          <p:nvPr/>
        </p:nvCxnSpPr>
        <p:spPr>
          <a:xfrm>
            <a:off x="3734669" y="2133821"/>
            <a:ext cx="1098083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FF286F4-E932-FFAF-3068-555A6BE4E3A9}"/>
              </a:ext>
            </a:extLst>
          </p:cNvPr>
          <p:cNvCxnSpPr/>
          <p:nvPr/>
        </p:nvCxnSpPr>
        <p:spPr>
          <a:xfrm>
            <a:off x="6058618" y="2133821"/>
            <a:ext cx="1098083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642CF48D-1A85-7769-A4D1-A662CEB4D8F2}"/>
              </a:ext>
            </a:extLst>
          </p:cNvPr>
          <p:cNvCxnSpPr>
            <a:cxnSpLocks/>
          </p:cNvCxnSpPr>
          <p:nvPr/>
        </p:nvCxnSpPr>
        <p:spPr>
          <a:xfrm flipV="1">
            <a:off x="7784891" y="2734753"/>
            <a:ext cx="0" cy="100487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3BE9F8D-2F1F-0DD2-A40D-6A39EF8A0AB4}"/>
              </a:ext>
            </a:extLst>
          </p:cNvPr>
          <p:cNvCxnSpPr>
            <a:cxnSpLocks/>
          </p:cNvCxnSpPr>
          <p:nvPr/>
        </p:nvCxnSpPr>
        <p:spPr>
          <a:xfrm>
            <a:off x="7156701" y="3739629"/>
            <a:ext cx="628190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5E6ABBFD-66BD-9028-344B-4661E89C5014}"/>
              </a:ext>
            </a:extLst>
          </p:cNvPr>
          <p:cNvCxnSpPr>
            <a:cxnSpLocks/>
          </p:cNvCxnSpPr>
          <p:nvPr/>
        </p:nvCxnSpPr>
        <p:spPr>
          <a:xfrm>
            <a:off x="5013448" y="3739629"/>
            <a:ext cx="872667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C6F0131-F93C-8FC0-F7A0-EA675770A61C}"/>
              </a:ext>
            </a:extLst>
          </p:cNvPr>
          <p:cNvCxnSpPr>
            <a:cxnSpLocks/>
          </p:cNvCxnSpPr>
          <p:nvPr/>
        </p:nvCxnSpPr>
        <p:spPr>
          <a:xfrm>
            <a:off x="2312472" y="3739629"/>
            <a:ext cx="963384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1CE161E0-7DF3-64C8-8DBE-84C7B6BFD5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005" y="1971164"/>
            <a:ext cx="2945904" cy="1698805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784D636C-7699-51A9-5F12-EDBA0901E10D}"/>
              </a:ext>
            </a:extLst>
          </p:cNvPr>
          <p:cNvCxnSpPr>
            <a:cxnSpLocks/>
          </p:cNvCxnSpPr>
          <p:nvPr/>
        </p:nvCxnSpPr>
        <p:spPr>
          <a:xfrm>
            <a:off x="2312472" y="2124839"/>
            <a:ext cx="233987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Rectángulo 1">
            <a:extLst>
              <a:ext uri="{FF2B5EF4-FFF2-40B4-BE49-F238E27FC236}">
                <a16:creationId xmlns:a16="http://schemas.microsoft.com/office/drawing/2014/main" id="{54252AD8-D3F1-F4A0-C978-0A1DDD6AC6E6}"/>
              </a:ext>
            </a:extLst>
          </p:cNvPr>
          <p:cNvSpPr/>
          <p:nvPr/>
        </p:nvSpPr>
        <p:spPr>
          <a:xfrm>
            <a:off x="2198762" y="1360263"/>
            <a:ext cx="1737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>
                <a:latin typeface="Mulish" pitchFamily="2" charset="0"/>
              </a:rPr>
              <a:t>Rimozione del manto</a:t>
            </a:r>
            <a:endParaRPr lang="es-ES_tradnl" sz="1400" dirty="0">
              <a:latin typeface="Mulish" pitchFamily="2" charset="0"/>
            </a:endParaRPr>
          </a:p>
        </p:txBody>
      </p:sp>
      <p:sp>
        <p:nvSpPr>
          <p:cNvPr id="40" name="Rectángulo 1">
            <a:extLst>
              <a:ext uri="{FF2B5EF4-FFF2-40B4-BE49-F238E27FC236}">
                <a16:creationId xmlns:a16="http://schemas.microsoft.com/office/drawing/2014/main" id="{F4D300CA-959C-8750-17E5-A866886E4DA0}"/>
              </a:ext>
            </a:extLst>
          </p:cNvPr>
          <p:cNvSpPr/>
          <p:nvPr/>
        </p:nvSpPr>
        <p:spPr>
          <a:xfrm>
            <a:off x="4639870" y="1360262"/>
            <a:ext cx="1645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dirty="0">
                <a:latin typeface="Mulish" pitchFamily="2" charset="0"/>
              </a:rPr>
              <a:t>Macinatura</a:t>
            </a:r>
            <a:endParaRPr lang="es-ES_tradnl" sz="1400" dirty="0">
              <a:latin typeface="Mulish" pitchFamily="2" charset="0"/>
            </a:endParaRPr>
          </a:p>
        </p:txBody>
      </p:sp>
      <p:sp>
        <p:nvSpPr>
          <p:cNvPr id="41" name="Rectángulo 1">
            <a:extLst>
              <a:ext uri="{FF2B5EF4-FFF2-40B4-BE49-F238E27FC236}">
                <a16:creationId xmlns:a16="http://schemas.microsoft.com/office/drawing/2014/main" id="{521E7C55-3EA0-1DC1-217B-85B088714B82}"/>
              </a:ext>
            </a:extLst>
          </p:cNvPr>
          <p:cNvSpPr/>
          <p:nvPr/>
        </p:nvSpPr>
        <p:spPr>
          <a:xfrm>
            <a:off x="6989370" y="1343225"/>
            <a:ext cx="1645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dirty="0">
                <a:latin typeface="Mulish" pitchFamily="2" charset="0"/>
              </a:rPr>
              <a:t>Densificazione</a:t>
            </a:r>
            <a:endParaRPr lang="es-ES_tradnl" sz="1400" dirty="0">
              <a:latin typeface="Mulish" pitchFamily="2" charset="0"/>
            </a:endParaRPr>
          </a:p>
        </p:txBody>
      </p:sp>
      <p:sp>
        <p:nvSpPr>
          <p:cNvPr id="43" name="Rectángulo 1">
            <a:extLst>
              <a:ext uri="{FF2B5EF4-FFF2-40B4-BE49-F238E27FC236}">
                <a16:creationId xmlns:a16="http://schemas.microsoft.com/office/drawing/2014/main" id="{0757FF57-0831-FF7D-C5DF-38C6CFAC0E18}"/>
              </a:ext>
            </a:extLst>
          </p:cNvPr>
          <p:cNvSpPr/>
          <p:nvPr/>
        </p:nvSpPr>
        <p:spPr>
          <a:xfrm>
            <a:off x="5741189" y="3004181"/>
            <a:ext cx="1645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dirty="0">
                <a:latin typeface="Mulish" pitchFamily="2" charset="0"/>
              </a:rPr>
              <a:t>Compoundizzazione</a:t>
            </a:r>
            <a:endParaRPr lang="es-ES_tradnl" sz="1400" dirty="0">
              <a:latin typeface="Mulish" pitchFamily="2" charset="0"/>
            </a:endParaRPr>
          </a:p>
        </p:txBody>
      </p:sp>
      <p:sp>
        <p:nvSpPr>
          <p:cNvPr id="44" name="Rectángulo 1">
            <a:extLst>
              <a:ext uri="{FF2B5EF4-FFF2-40B4-BE49-F238E27FC236}">
                <a16:creationId xmlns:a16="http://schemas.microsoft.com/office/drawing/2014/main" id="{8554E86E-26EE-A90E-FCC4-CCA4028B56F8}"/>
              </a:ext>
            </a:extLst>
          </p:cNvPr>
          <p:cNvSpPr/>
          <p:nvPr/>
        </p:nvSpPr>
        <p:spPr>
          <a:xfrm>
            <a:off x="3344142" y="2704308"/>
            <a:ext cx="1645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dirty="0">
                <a:latin typeface="Mulish" pitchFamily="2" charset="0"/>
              </a:rPr>
              <a:t>Stampaggio</a:t>
            </a:r>
            <a:endParaRPr lang="es-ES_tradnl" sz="1400" dirty="0">
              <a:latin typeface="Mulish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405EA9C-A1DC-FDAC-43DF-67509C9EAD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7762" y="3256918"/>
            <a:ext cx="985995" cy="9859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855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16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pic>
        <p:nvPicPr>
          <p:cNvPr id="3" name="Video CIRCOLARITA ECONEXT">
            <a:hlinkClick r:id="" action="ppaction://media"/>
            <a:extLst>
              <a:ext uri="{FF2B5EF4-FFF2-40B4-BE49-F238E27FC236}">
                <a16:creationId xmlns:a16="http://schemas.microsoft.com/office/drawing/2014/main" id="{D156EC1B-F0D0-9B63-89AB-0B85871992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1321058"/>
            <a:ext cx="5472608" cy="3010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6246195B-7E05-B5F8-78DA-BE0631389CD0}"/>
              </a:ext>
            </a:extLst>
          </p:cNvPr>
          <p:cNvSpPr txBox="1">
            <a:spLocks/>
          </p:cNvSpPr>
          <p:nvPr/>
        </p:nvSpPr>
        <p:spPr>
          <a:xfrm>
            <a:off x="457200" y="602448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DENSIFICAZIONE DEL MANTO A FINE VITA</a:t>
            </a:r>
          </a:p>
        </p:txBody>
      </p:sp>
    </p:spTree>
    <p:extLst>
      <p:ext uri="{BB962C8B-B14F-4D97-AF65-F5344CB8AC3E}">
        <p14:creationId xmlns:p14="http://schemas.microsoft.com/office/powerpoint/2010/main" val="366949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17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6246195B-7E05-B5F8-78DA-BE0631389CD0}"/>
              </a:ext>
            </a:extLst>
          </p:cNvPr>
          <p:cNvSpPr txBox="1">
            <a:spLocks/>
          </p:cNvSpPr>
          <p:nvPr/>
        </p:nvSpPr>
        <p:spPr>
          <a:xfrm>
            <a:off x="457200" y="602448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SOLUZIONE TECNOLOGICA ELEMENTI MIGLIORATIVI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AF1C171-20F5-DDBD-3B6E-0CF8C80889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1341832"/>
            <a:ext cx="2202375" cy="314479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01A40E-92AE-CEB2-7AFC-4157FD48256E}"/>
              </a:ext>
            </a:extLst>
          </p:cNvPr>
          <p:cNvSpPr txBox="1"/>
          <p:nvPr/>
        </p:nvSpPr>
        <p:spPr>
          <a:xfrm>
            <a:off x="1115616" y="2599954"/>
            <a:ext cx="373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Mulish" pitchFamily="2" charset="0"/>
              </a:rPr>
              <a:t>Minore dispersione della materia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610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18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95AEBA0-487A-9882-D766-9C86650313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45458"/>
            <a:ext cx="5616624" cy="3787792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086C4D64-5E63-C880-1AC3-4226F5337480}"/>
              </a:ext>
            </a:extLst>
          </p:cNvPr>
          <p:cNvGrpSpPr/>
          <p:nvPr/>
        </p:nvGrpSpPr>
        <p:grpSpPr>
          <a:xfrm>
            <a:off x="825107" y="1538543"/>
            <a:ext cx="7292919" cy="2628079"/>
            <a:chOff x="1041378" y="1610686"/>
            <a:chExt cx="9751249" cy="3513964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D16E360-06EB-0350-5FC7-0ECC1DE1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378" y="1610686"/>
              <a:ext cx="9751249" cy="351396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F87D37AC-9C14-650A-D826-4087CD755BBA}"/>
                    </a:ext>
                  </a:extLst>
                </p14:cNvPr>
                <p14:cNvContentPartPr/>
                <p14:nvPr/>
              </p14:nvContentPartPr>
              <p14:xfrm>
                <a:off x="1157166" y="2107889"/>
                <a:ext cx="5473080" cy="3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16086B1E-DF99-97C9-F5FF-F21C4EE5FDF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03526" y="1999889"/>
                  <a:ext cx="55807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A51EE3BF-A2BB-8915-739B-BCBFFEAF5741}"/>
                    </a:ext>
                  </a:extLst>
                </p14:cNvPr>
                <p14:cNvContentPartPr/>
                <p14:nvPr/>
              </p14:nvContentPartPr>
              <p14:xfrm>
                <a:off x="8254566" y="2317769"/>
                <a:ext cx="2358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9C32C0D9-992A-C228-D0DF-523EC562051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00566" y="2209769"/>
                  <a:ext cx="246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44E8D13A-9CF1-EBA7-8930-2A13F9A21544}"/>
                    </a:ext>
                  </a:extLst>
                </p14:cNvPr>
                <p14:cNvContentPartPr/>
                <p14:nvPr/>
              </p14:nvContentPartPr>
              <p14:xfrm>
                <a:off x="1097766" y="2560769"/>
                <a:ext cx="123444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FDC5BF19-90D8-0ACC-C225-9397FD33AEB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43766" y="2453129"/>
                  <a:ext cx="13420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7A61D549-FB21-7083-3F01-F1FA9F899C9B}"/>
                    </a:ext>
                  </a:extLst>
                </p14:cNvPr>
                <p14:cNvContentPartPr/>
                <p14:nvPr/>
              </p14:nvContentPartPr>
              <p14:xfrm>
                <a:off x="1148886" y="3810689"/>
                <a:ext cx="6905160" cy="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4B4C0790-2C84-B655-0149-FDFA99EB34F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95246" y="3703049"/>
                  <a:ext cx="701280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695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19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96C7E28-9FE1-7603-81EB-09CDB1B3AD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98" y="735705"/>
            <a:ext cx="5544243" cy="38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7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2</a:t>
            </a:fld>
            <a:endParaRPr lang="it-IT" dirty="0"/>
          </a:p>
        </p:txBody>
      </p:sp>
      <p:sp>
        <p:nvSpPr>
          <p:cNvPr id="5" name="Titolo 10"/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C3BC28-A910-DB44-EC76-FFEC6EA8A7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2" y="870279"/>
            <a:ext cx="3033726" cy="394790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2CB584-B894-EF99-E021-B394964C97F1}"/>
              </a:ext>
            </a:extLst>
          </p:cNvPr>
          <p:cNvSpPr txBox="1"/>
          <p:nvPr/>
        </p:nvSpPr>
        <p:spPr>
          <a:xfrm>
            <a:off x="3623237" y="2889380"/>
            <a:ext cx="46604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Mulish" pitchFamily="2" charset="0"/>
              </a:rPr>
              <a:t>Sin dai primi anni di attività, Safitex focalizza la sua attenzione al 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rispetto dell’ambiente </a:t>
            </a:r>
            <a:r>
              <a:rPr lang="it-IT" sz="1600" dirty="0">
                <a:latin typeface="Mulish" pitchFamily="2" charset="0"/>
              </a:rPr>
              <a:t>e del territorio, a partire dall’utilizzo di materie prime a «filiera corta» fino alla scelta di riqualificare un edificio industriale storico come propria sede.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07507C8-1626-B586-9D5D-B7DC90A38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61" y="251442"/>
            <a:ext cx="2285477" cy="45133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97C2A10-2189-CE3A-6FDE-1C04A68D55C0}"/>
              </a:ext>
            </a:extLst>
          </p:cNvPr>
          <p:cNvSpPr txBox="1"/>
          <p:nvPr/>
        </p:nvSpPr>
        <p:spPr>
          <a:xfrm>
            <a:off x="2483768" y="1158249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Safitex</a:t>
            </a:r>
            <a:r>
              <a:rPr lang="it-IT" sz="1600" dirty="0">
                <a:solidFill>
                  <a:srgbClr val="92D050"/>
                </a:solidFill>
                <a:latin typeface="Mulish" pitchFamily="2" charset="0"/>
              </a:rPr>
              <a:t> 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Turf</a:t>
            </a:r>
            <a:r>
              <a:rPr lang="it-IT" sz="1600" dirty="0">
                <a:solidFill>
                  <a:srgbClr val="92D050"/>
                </a:solidFill>
                <a:latin typeface="Mulish" pitchFamily="2" charset="0"/>
              </a:rPr>
              <a:t> </a:t>
            </a:r>
            <a:r>
              <a:rPr lang="it-IT" sz="1600" dirty="0">
                <a:latin typeface="Mulish" pitchFamily="2" charset="0"/>
              </a:rPr>
              <a:t>è produttore di erba artificiale per lo sport e per l’architettura di esterni. </a:t>
            </a:r>
          </a:p>
          <a:p>
            <a:r>
              <a:rPr lang="it-IT" sz="1600" dirty="0">
                <a:latin typeface="Mulish" pitchFamily="2" charset="0"/>
              </a:rPr>
              <a:t>È una solida realtà imprenditoriale nel distretto tessile bergamasco e da sempre è una «family company». </a:t>
            </a:r>
          </a:p>
        </p:txBody>
      </p:sp>
    </p:spTree>
    <p:extLst>
      <p:ext uri="{BB962C8B-B14F-4D97-AF65-F5344CB8AC3E}">
        <p14:creationId xmlns:p14="http://schemas.microsoft.com/office/powerpoint/2010/main" val="3376700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20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6246195B-7E05-B5F8-78DA-BE0631389CD0}"/>
              </a:ext>
            </a:extLst>
          </p:cNvPr>
          <p:cNvSpPr txBox="1">
            <a:spLocks/>
          </p:cNvSpPr>
          <p:nvPr/>
        </p:nvSpPr>
        <p:spPr>
          <a:xfrm>
            <a:off x="457200" y="602448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SOLUZIONE TECNOLOGICA ELEMENTI MIGLIORATIVI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AF1C171-20F5-DDBD-3B6E-0CF8C80889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1341832"/>
            <a:ext cx="2202375" cy="314479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01A40E-92AE-CEB2-7AFC-4157FD48256E}"/>
              </a:ext>
            </a:extLst>
          </p:cNvPr>
          <p:cNvSpPr txBox="1"/>
          <p:nvPr/>
        </p:nvSpPr>
        <p:spPr>
          <a:xfrm>
            <a:off x="1043608" y="2427734"/>
            <a:ext cx="3732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Mulish" pitchFamily="2" charset="0"/>
              </a:rPr>
              <a:t>Riduzione della temperatura del manto e risparmio di acqua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646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21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1FF1740-7340-6050-0A31-47FF431685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40" y="750101"/>
            <a:ext cx="5569574" cy="3846074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B7B5F63C-EBA3-1840-5DA9-45895DDCA16C}"/>
              </a:ext>
            </a:extLst>
          </p:cNvPr>
          <p:cNvGrpSpPr/>
          <p:nvPr/>
        </p:nvGrpSpPr>
        <p:grpSpPr>
          <a:xfrm>
            <a:off x="992658" y="1635646"/>
            <a:ext cx="7143738" cy="2155898"/>
            <a:chOff x="913857" y="1400962"/>
            <a:chExt cx="10421265" cy="314501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E2540C0-C417-3042-256E-26A8872D1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57" y="1400962"/>
              <a:ext cx="10421265" cy="314501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FF30A218-89D0-D311-D60F-975344C51456}"/>
                    </a:ext>
                  </a:extLst>
                </p14:cNvPr>
                <p14:cNvContentPartPr/>
                <p14:nvPr/>
              </p14:nvContentPartPr>
              <p14:xfrm>
                <a:off x="8388486" y="2267369"/>
                <a:ext cx="283320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388F1B09-6139-B6FA-95E4-E731D70D3F7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34846" y="2159369"/>
                  <a:ext cx="29408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F5E57702-FB55-64D5-C95D-F9D000D7441A}"/>
                    </a:ext>
                  </a:extLst>
                </p14:cNvPr>
                <p14:cNvContentPartPr/>
                <p14:nvPr/>
              </p14:nvContentPartPr>
              <p14:xfrm>
                <a:off x="964566" y="2510729"/>
                <a:ext cx="995508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4736351A-B30D-DBEE-98A2-A36347E9B8D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10566" y="2402729"/>
                  <a:ext cx="100627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72703413-89F6-2B59-CA98-5F2DE64E5095}"/>
                    </a:ext>
                  </a:extLst>
                </p14:cNvPr>
                <p14:cNvContentPartPr/>
                <p14:nvPr/>
              </p14:nvContentPartPr>
              <p14:xfrm>
                <a:off x="3002886" y="3273929"/>
                <a:ext cx="8210160" cy="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51A1AA76-1A44-3B00-9EFD-6F3926F2042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246" y="3166289"/>
                  <a:ext cx="83178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2D8FD56D-2F19-6E42-E73A-A7F112B8159F}"/>
                    </a:ext>
                  </a:extLst>
                </p14:cNvPr>
                <p14:cNvContentPartPr/>
                <p14:nvPr/>
              </p14:nvContentPartPr>
              <p14:xfrm>
                <a:off x="981126" y="3550769"/>
                <a:ext cx="9386640" cy="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4C0166A-D83A-525E-B682-0F280394ADC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27486" y="3443129"/>
                  <a:ext cx="949428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079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22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CC85DAC6-D7B5-A891-B5E0-FCC6260A0D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082834"/>
              </p:ext>
            </p:extLst>
          </p:nvPr>
        </p:nvGraphicFramePr>
        <p:xfrm>
          <a:off x="1331640" y="632458"/>
          <a:ext cx="2744443" cy="387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198" imgH="8010306" progId="Acrobat.Document.DC">
                  <p:embed/>
                </p:oleObj>
              </mc:Choice>
              <mc:Fallback>
                <p:oleObj name="Acrobat Document" r:id="rId3" imgW="5667198" imgH="8010306" progId="Acrobat.Document.DC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4A9CBD48-6D92-5F21-786D-457C9212BC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632458"/>
                        <a:ext cx="2744443" cy="3878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9C30DA28-E059-2241-37BF-5DA9152000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411155"/>
              </p:ext>
            </p:extLst>
          </p:nvPr>
        </p:nvGraphicFramePr>
        <p:xfrm>
          <a:off x="4860032" y="699481"/>
          <a:ext cx="2744444" cy="3883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667198" imgH="8020037" progId="Acrobat.Document.DC">
                  <p:embed/>
                </p:oleObj>
              </mc:Choice>
              <mc:Fallback>
                <p:oleObj name="Acrobat Document" r:id="rId5" imgW="5667198" imgH="8020037" progId="Acrobat.Document.DC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3776D0B9-FF4C-2782-C0FC-AEDDE9C1BF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032" y="699481"/>
                        <a:ext cx="2744444" cy="3883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9506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23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17357" y="4682859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195486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0320" y="745457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27313D5-5F93-6D6C-2248-4EADBC2F70D1}"/>
              </a:ext>
            </a:extLst>
          </p:cNvPr>
          <p:cNvGrpSpPr/>
          <p:nvPr/>
        </p:nvGrpSpPr>
        <p:grpSpPr>
          <a:xfrm>
            <a:off x="578159" y="735182"/>
            <a:ext cx="7450225" cy="3420744"/>
            <a:chOff x="578159" y="807190"/>
            <a:chExt cx="7450225" cy="363676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3123229-D5F3-5173-B34C-EA080CF08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59" y="807190"/>
              <a:ext cx="4855347" cy="3636768"/>
            </a:xfrm>
            <a:prstGeom prst="rect">
              <a:avLst/>
            </a:prstGeom>
          </p:spPr>
        </p:pic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A6F2319C-B071-7295-4C0D-3BF83E46BAFE}"/>
                </a:ext>
              </a:extLst>
            </p:cNvPr>
            <p:cNvGrpSpPr/>
            <p:nvPr/>
          </p:nvGrpSpPr>
          <p:grpSpPr>
            <a:xfrm rot="5400000">
              <a:off x="5043333" y="1454585"/>
              <a:ext cx="3632445" cy="2337656"/>
              <a:chOff x="4477065" y="1397175"/>
              <a:chExt cx="3632445" cy="2337656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28B63ED9-7490-C0C5-BA77-7618DC5A8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065203" y="1690524"/>
                <a:ext cx="2337655" cy="1750958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B9F40FB0-28A7-08D0-94DA-394A9FF3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183717" y="1690523"/>
                <a:ext cx="2337656" cy="1750959"/>
              </a:xfrm>
              <a:prstGeom prst="rect">
                <a:avLst/>
              </a:prstGeom>
            </p:spPr>
          </p:pic>
        </p:grp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6CB9005-85E1-61F7-1A57-DDBEC8DE72ED}"/>
              </a:ext>
            </a:extLst>
          </p:cNvPr>
          <p:cNvGrpSpPr/>
          <p:nvPr/>
        </p:nvGrpSpPr>
        <p:grpSpPr>
          <a:xfrm>
            <a:off x="4233150" y="4186120"/>
            <a:ext cx="4099630" cy="462478"/>
            <a:chOff x="2492042" y="4185926"/>
            <a:chExt cx="4099630" cy="46247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C5B501F4-4A95-4C6C-0D1D-688B14ADA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4185926"/>
              <a:ext cx="723528" cy="439644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8851A6BC-07AA-4BC2-0E2C-B69FF061A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4200513"/>
              <a:ext cx="269776" cy="435239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41F0A3AF-6930-11E2-46BA-54F33173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023" y="4216660"/>
              <a:ext cx="397921" cy="431744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68951647-4D82-B986-9797-F089F6327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2" t="15423" r="15684" b="15177"/>
            <a:stretch/>
          </p:blipFill>
          <p:spPr>
            <a:xfrm>
              <a:off x="2492042" y="4185926"/>
              <a:ext cx="439645" cy="439645"/>
            </a:xfrm>
            <a:prstGeom prst="ellipse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A9DC23-57C9-2732-E017-7EE9A4C3299C}"/>
              </a:ext>
            </a:extLst>
          </p:cNvPr>
          <p:cNvSpPr txBox="1"/>
          <p:nvPr/>
        </p:nvSpPr>
        <p:spPr>
          <a:xfrm>
            <a:off x="500506" y="4226879"/>
            <a:ext cx="373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Mulish" pitchFamily="2" charset="0"/>
              </a:rPr>
              <a:t>ATALANTA B.C.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4784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24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0320" y="745457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9B5B95D-6A9B-2CFF-E5B5-3A7E6B79489C}"/>
              </a:ext>
            </a:extLst>
          </p:cNvPr>
          <p:cNvGrpSpPr/>
          <p:nvPr/>
        </p:nvGrpSpPr>
        <p:grpSpPr>
          <a:xfrm>
            <a:off x="317043" y="915566"/>
            <a:ext cx="8229600" cy="3041644"/>
            <a:chOff x="-880318" y="882070"/>
            <a:chExt cx="9728006" cy="359545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3965310-1C23-202E-54CF-4FBF4079D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5" y="2719759"/>
              <a:ext cx="3124911" cy="1757763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CF7F6C76-F2B1-3380-10A4-CC8A398B6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6" y="885995"/>
              <a:ext cx="3124912" cy="1757763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20A1F5E9-DA3E-35FB-ED31-1316E75EE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0318" y="882070"/>
              <a:ext cx="6391914" cy="3595452"/>
            </a:xfrm>
            <a:prstGeom prst="rect">
              <a:avLst/>
            </a:prstGeom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FFEE5A6-486B-D4B7-5500-7C1BFD212407}"/>
              </a:ext>
            </a:extLst>
          </p:cNvPr>
          <p:cNvGrpSpPr/>
          <p:nvPr/>
        </p:nvGrpSpPr>
        <p:grpSpPr>
          <a:xfrm>
            <a:off x="4233150" y="4117470"/>
            <a:ext cx="4099630" cy="462478"/>
            <a:chOff x="2492042" y="4185926"/>
            <a:chExt cx="4099630" cy="46247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FBD1CF4-82B7-BF7C-C829-196F6E66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4185926"/>
              <a:ext cx="723528" cy="43964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1A296D8-8003-4BD1-3364-1A6F0C181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4200513"/>
              <a:ext cx="269776" cy="435239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D91F8DA-D293-E978-584C-9A7AC5AD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023" y="4216660"/>
              <a:ext cx="397921" cy="431744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A790AAF9-AACE-7F15-5092-95723FBA8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2" t="15423" r="15684" b="15177"/>
            <a:stretch/>
          </p:blipFill>
          <p:spPr>
            <a:xfrm>
              <a:off x="2492042" y="4185926"/>
              <a:ext cx="439645" cy="439645"/>
            </a:xfrm>
            <a:prstGeom prst="ellipse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A78193-132B-A06C-68C5-E51BBE935406}"/>
              </a:ext>
            </a:extLst>
          </p:cNvPr>
          <p:cNvSpPr txBox="1"/>
          <p:nvPr/>
        </p:nvSpPr>
        <p:spPr>
          <a:xfrm>
            <a:off x="406762" y="3997642"/>
            <a:ext cx="3732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Mulish" pitchFamily="2" charset="0"/>
              </a:rPr>
              <a:t>Centro Sportivo Saletti - NEMBRO (BG)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4635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25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0320" y="745457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A73950A-B5A6-34B9-058E-1CF86EAE812D}"/>
              </a:ext>
            </a:extLst>
          </p:cNvPr>
          <p:cNvGrpSpPr/>
          <p:nvPr/>
        </p:nvGrpSpPr>
        <p:grpSpPr>
          <a:xfrm>
            <a:off x="653755" y="699542"/>
            <a:ext cx="7836489" cy="3363840"/>
            <a:chOff x="539552" y="941300"/>
            <a:chExt cx="7836489" cy="336384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43B545D-C6C8-8E8E-4B33-001F205FD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941300"/>
              <a:ext cx="2522879" cy="3363839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8052431-36ED-06C9-2094-D0972AEA7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3848" y="941301"/>
              <a:ext cx="2522879" cy="336383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8ADAE2E-F11E-A039-91C3-83625CEA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162" y="941301"/>
              <a:ext cx="2522879" cy="3363839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A5DE46-D03B-91A4-8B05-759AD294E783}"/>
              </a:ext>
            </a:extLst>
          </p:cNvPr>
          <p:cNvSpPr txBox="1"/>
          <p:nvPr/>
        </p:nvSpPr>
        <p:spPr>
          <a:xfrm>
            <a:off x="653755" y="4233912"/>
            <a:ext cx="373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Mulish" pitchFamily="2" charset="0"/>
              </a:rPr>
              <a:t>NIZZA F.C. </a:t>
            </a:r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240B904-3F22-4A21-1D19-BAB8003CEC7C}"/>
              </a:ext>
            </a:extLst>
          </p:cNvPr>
          <p:cNvGrpSpPr/>
          <p:nvPr/>
        </p:nvGrpSpPr>
        <p:grpSpPr>
          <a:xfrm>
            <a:off x="4233150" y="4125496"/>
            <a:ext cx="4099630" cy="462478"/>
            <a:chOff x="2492042" y="4185926"/>
            <a:chExt cx="4099630" cy="46247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36A20BD-D117-E90C-DABB-754DA6A2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4185926"/>
              <a:ext cx="723528" cy="43964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F7EEE18-F571-5099-4361-EE9928A10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4200513"/>
              <a:ext cx="269776" cy="435239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AF0B85B-299B-3180-2D1B-88ACB0130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023" y="4216660"/>
              <a:ext cx="397921" cy="431744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DE60DE21-80D5-3D48-4258-EB0CECFA9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2" t="15423" r="15684" b="15177"/>
            <a:stretch/>
          </p:blipFill>
          <p:spPr>
            <a:xfrm>
              <a:off x="2492042" y="4185926"/>
              <a:ext cx="439645" cy="43964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8811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26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0320" y="745457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153D429-16C3-FCD1-4D2D-D5B89F486DE4}"/>
              </a:ext>
            </a:extLst>
          </p:cNvPr>
          <p:cNvGrpSpPr/>
          <p:nvPr/>
        </p:nvGrpSpPr>
        <p:grpSpPr>
          <a:xfrm>
            <a:off x="325775" y="915566"/>
            <a:ext cx="8278673" cy="2859784"/>
            <a:chOff x="325775" y="1141857"/>
            <a:chExt cx="8278673" cy="285978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E8D4DA9-94EE-26AD-5298-41C1F7712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797" y="1141857"/>
              <a:ext cx="2144837" cy="2859783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643107F-6CC2-73BD-4730-5CAC5C55D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611" y="1141858"/>
              <a:ext cx="2144837" cy="2859782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EB2BF3B-62F9-5746-9C7A-7CC807911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75" y="1141857"/>
              <a:ext cx="3813045" cy="2859784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15FB55-99F0-3F6E-FE9C-F45233233EDC}"/>
              </a:ext>
            </a:extLst>
          </p:cNvPr>
          <p:cNvSpPr txBox="1"/>
          <p:nvPr/>
        </p:nvSpPr>
        <p:spPr>
          <a:xfrm>
            <a:off x="193359" y="4193295"/>
            <a:ext cx="373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Mulish" pitchFamily="2" charset="0"/>
              </a:rPr>
              <a:t>MAPEI STADIUM (RE)</a:t>
            </a:r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5142C41-6AF1-38F8-3FF6-81A122FC6576}"/>
              </a:ext>
            </a:extLst>
          </p:cNvPr>
          <p:cNvGrpSpPr/>
          <p:nvPr/>
        </p:nvGrpSpPr>
        <p:grpSpPr>
          <a:xfrm>
            <a:off x="4233150" y="4125496"/>
            <a:ext cx="4099630" cy="462478"/>
            <a:chOff x="2492042" y="4185926"/>
            <a:chExt cx="4099630" cy="46247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4863AB6-0956-647C-B20D-5CB69CDBD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4185926"/>
              <a:ext cx="723528" cy="43964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49BFA6B-C66A-DA63-1A71-26E972B0F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4200513"/>
              <a:ext cx="269776" cy="435239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BC2A7CE-A1B2-EC2F-62F1-D2CC3503D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023" y="4216660"/>
              <a:ext cx="397921" cy="431744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F207F3C-5F65-FB81-78E9-15BA8F540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2" t="15423" r="15684" b="15177"/>
            <a:stretch/>
          </p:blipFill>
          <p:spPr>
            <a:xfrm>
              <a:off x="2492042" y="4185926"/>
              <a:ext cx="439645" cy="43964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648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27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15FB55-99F0-3F6E-FE9C-F45233233EDC}"/>
              </a:ext>
            </a:extLst>
          </p:cNvPr>
          <p:cNvSpPr txBox="1"/>
          <p:nvPr/>
        </p:nvSpPr>
        <p:spPr>
          <a:xfrm>
            <a:off x="320320" y="4153987"/>
            <a:ext cx="7582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Mulish" pitchFamily="2" charset="0"/>
              </a:rPr>
              <a:t>DAKAR, SENEGAL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Mulish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5142C41-6AF1-38F8-3FF6-81A122FC6576}"/>
              </a:ext>
            </a:extLst>
          </p:cNvPr>
          <p:cNvGrpSpPr/>
          <p:nvPr/>
        </p:nvGrpSpPr>
        <p:grpSpPr>
          <a:xfrm>
            <a:off x="4233150" y="4125496"/>
            <a:ext cx="4099630" cy="462478"/>
            <a:chOff x="2492042" y="4185926"/>
            <a:chExt cx="4099630" cy="46247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4863AB6-0956-647C-B20D-5CB69CDBD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4185926"/>
              <a:ext cx="723528" cy="43964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49BFA6B-C66A-DA63-1A71-26E972B0F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4200513"/>
              <a:ext cx="269776" cy="435239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BC2A7CE-A1B2-EC2F-62F1-D2CC3503D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023" y="4216660"/>
              <a:ext cx="397921" cy="431744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F207F3C-5F65-FB81-78E9-15BA8F540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2" t="15423" r="15684" b="15177"/>
            <a:stretch/>
          </p:blipFill>
          <p:spPr>
            <a:xfrm>
              <a:off x="2492042" y="4185926"/>
              <a:ext cx="439645" cy="439645"/>
            </a:xfrm>
            <a:prstGeom prst="ellipse">
              <a:avLst/>
            </a:prstGeom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0E0B0D2-767F-B518-6080-D429E2705ADA}"/>
              </a:ext>
            </a:extLst>
          </p:cNvPr>
          <p:cNvGrpSpPr/>
          <p:nvPr/>
        </p:nvGrpSpPr>
        <p:grpSpPr>
          <a:xfrm>
            <a:off x="1223627" y="824789"/>
            <a:ext cx="6696745" cy="3125368"/>
            <a:chOff x="1547664" y="824789"/>
            <a:chExt cx="6696745" cy="3125368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50655E8-3E91-0FD3-13E2-1F9817EBA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76"/>
            <a:stretch/>
          </p:blipFill>
          <p:spPr>
            <a:xfrm>
              <a:off x="1547664" y="824789"/>
              <a:ext cx="4261388" cy="3125368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E60DFCCE-9BF8-6353-5153-3CF6EFA93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8" t="31975" b="35355"/>
            <a:stretch/>
          </p:blipFill>
          <p:spPr>
            <a:xfrm>
              <a:off x="5957450" y="831079"/>
              <a:ext cx="2284895" cy="1527756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C351232-1AC4-40E8-646D-60BEB15B9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9" r="48284" b="53533"/>
            <a:stretch/>
          </p:blipFill>
          <p:spPr>
            <a:xfrm>
              <a:off x="5978135" y="2413118"/>
              <a:ext cx="2266274" cy="1527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2285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541882"/>
          </a:xfrm>
        </p:spPr>
        <p:txBody>
          <a:bodyPr/>
          <a:lstStyle/>
          <a:p>
            <a:r>
              <a:rPr lang="it-IT" sz="2400" dirty="0"/>
              <a:t>Grazie per l’attenzione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211710"/>
            <a:ext cx="6400800" cy="1872208"/>
          </a:xfrm>
        </p:spPr>
        <p:txBody>
          <a:bodyPr/>
          <a:lstStyle/>
          <a:p>
            <a:r>
              <a:rPr lang="it-IT" b="0" dirty="0"/>
              <a:t>Marco Costanzo</a:t>
            </a:r>
          </a:p>
          <a:p>
            <a:r>
              <a:rPr lang="it-IT" sz="1800" b="0" dirty="0"/>
              <a:t>marco.costanzo@safitex.it</a:t>
            </a:r>
          </a:p>
        </p:txBody>
      </p:sp>
    </p:spTree>
    <p:extLst>
      <p:ext uri="{BB962C8B-B14F-4D97-AF65-F5344CB8AC3E}">
        <p14:creationId xmlns:p14="http://schemas.microsoft.com/office/powerpoint/2010/main" val="76282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3</a:t>
            </a:fld>
            <a:endParaRPr lang="it-IT" dirty="0"/>
          </a:p>
        </p:txBody>
      </p:sp>
      <p:sp>
        <p:nvSpPr>
          <p:cNvPr id="5" name="Titolo 10"/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BDB2AD-FC04-A35D-4099-8E893E8DD4A4}"/>
              </a:ext>
            </a:extLst>
          </p:cNvPr>
          <p:cNvSpPr txBox="1"/>
          <p:nvPr/>
        </p:nvSpPr>
        <p:spPr>
          <a:xfrm>
            <a:off x="323528" y="105958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ulish" pitchFamily="2" charset="0"/>
              </a:rPr>
              <a:t>Abbiamo sempre creduto nei valori dello sport e come esso possa essere uno strumento utile per la condivisione dei principi basilari del nostro tempo: </a:t>
            </a:r>
            <a:r>
              <a:rPr lang="it-IT" sz="1600" i="1" dirty="0">
                <a:solidFill>
                  <a:srgbClr val="92D050"/>
                </a:solidFill>
                <a:latin typeface="Mulish" pitchFamily="2" charset="0"/>
              </a:rPr>
              <a:t>rispetto, affidabilità, innovazione, fiducia, sostenibilità, continuità.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04B226E-DE77-D3B1-F7C3-4FB8F9A03BDA}"/>
              </a:ext>
            </a:extLst>
          </p:cNvPr>
          <p:cNvGrpSpPr/>
          <p:nvPr/>
        </p:nvGrpSpPr>
        <p:grpSpPr>
          <a:xfrm>
            <a:off x="395535" y="2057273"/>
            <a:ext cx="8069541" cy="1987498"/>
            <a:chOff x="383385" y="2223224"/>
            <a:chExt cx="8069541" cy="198749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DA02D9C-FC9B-C8E4-CC9A-03A245467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73232" y="2223225"/>
              <a:ext cx="2689847" cy="19874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99EEF4F9-D834-AC39-04B2-99B600116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4276"/>
            <a:stretch/>
          </p:blipFill>
          <p:spPr>
            <a:xfrm>
              <a:off x="5763079" y="2223224"/>
              <a:ext cx="2689847" cy="19874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0E99701-D30F-48EB-D364-63AA71987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19" r="1877"/>
            <a:stretch/>
          </p:blipFill>
          <p:spPr>
            <a:xfrm>
              <a:off x="383385" y="2223224"/>
              <a:ext cx="2689847" cy="1987497"/>
            </a:xfrm>
            <a:prstGeom prst="rect">
              <a:avLst/>
            </a:prstGeom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79DD280C-23EB-59F2-E137-CB88DCF81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61" y="251442"/>
            <a:ext cx="2285477" cy="45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8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77C1339B-133B-2BDB-DFF1-17C8B1B8B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477023"/>
            <a:ext cx="8229600" cy="1894927"/>
          </a:xfrm>
        </p:spPr>
        <p:txBody>
          <a:bodyPr>
            <a:normAutofit lnSpcReduction="10000"/>
          </a:bodyPr>
          <a:lstStyle/>
          <a:p>
            <a:r>
              <a:rPr lang="it-IT" sz="1600" dirty="0">
                <a:latin typeface="Mulish" pitchFamily="2" charset="0"/>
              </a:rPr>
              <a:t>Sin dall’inizio, Safitex ricerca, studia e sviluppa nuove soluzioni per manti in erba artificiale che possano concretamente rappresentare un punto di riferimento nel mercato.</a:t>
            </a:r>
          </a:p>
          <a:p>
            <a:pPr marL="0" indent="0">
              <a:buNone/>
            </a:pPr>
            <a:endParaRPr lang="it-IT" sz="900" dirty="0">
              <a:solidFill>
                <a:schemeClr val="bg1">
                  <a:lumMod val="50000"/>
                </a:schemeClr>
              </a:solidFill>
              <a:latin typeface="Mulish" pitchFamily="2" charset="0"/>
            </a:endParaRPr>
          </a:p>
          <a:p>
            <a:r>
              <a:rPr lang="it-IT" sz="1600" dirty="0">
                <a:latin typeface="Mulish" pitchFamily="2" charset="0"/>
              </a:rPr>
              <a:t>Questa ricerca, che contraddistingue tutto il percorso di forte crescita dell’azienda, è stata oggetto di continui miglioramenti grazie al contributo di importanti partner di rilevanza internazionale, (come ad esempio VERSALIS, gruppo ENI) che hanno contribuito allo sviluppo della tecnologia 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ECO NEXT</a:t>
            </a:r>
            <a:r>
              <a:rPr lang="it-IT" sz="1600" dirty="0">
                <a:latin typeface="Mulish" pitchFamily="2" charset="0"/>
              </a:rPr>
              <a:t>.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E8ABB7B-78B5-C881-1578-975071DB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991" y="829097"/>
            <a:ext cx="7276016" cy="651719"/>
          </a:xfrm>
        </p:spPr>
        <p:txBody>
          <a:bodyPr/>
          <a:lstStyle/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IL PERCORSO VERSO LA SOSTENIBILITÀ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0404B2-0427-F36C-F03F-47AF2D97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4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663846AB-ED0E-9442-233E-7ECF4E6B668E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A43FEB1-9A11-9DDC-F89E-7B29E9849219}"/>
              </a:ext>
            </a:extLst>
          </p:cNvPr>
          <p:cNvGrpSpPr/>
          <p:nvPr/>
        </p:nvGrpSpPr>
        <p:grpSpPr>
          <a:xfrm>
            <a:off x="2699791" y="1541796"/>
            <a:ext cx="3744416" cy="719203"/>
            <a:chOff x="2555776" y="1540719"/>
            <a:chExt cx="3744416" cy="71920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D4704B9-E8C2-3CBF-7714-0E72401D3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44"/>
            <a:stretch/>
          </p:blipFill>
          <p:spPr>
            <a:xfrm>
              <a:off x="2555776" y="1544269"/>
              <a:ext cx="667942" cy="715653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C3E202CC-9836-1336-64BF-4212A62C3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810" r="-15103"/>
            <a:stretch/>
          </p:blipFill>
          <p:spPr>
            <a:xfrm>
              <a:off x="4067944" y="1540719"/>
              <a:ext cx="768818" cy="715653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58D5DFDE-CE9D-72E2-B95F-1787F6D19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649"/>
            <a:stretch/>
          </p:blipFill>
          <p:spPr>
            <a:xfrm>
              <a:off x="5609227" y="1566673"/>
              <a:ext cx="690965" cy="648072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9AADA0B4-8665-10A8-8DBB-EC02A1094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61" y="251442"/>
            <a:ext cx="2285477" cy="45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1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77C1339B-133B-2BDB-DFF1-17C8B1B8B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7614"/>
            <a:ext cx="3482152" cy="2448272"/>
          </a:xfrm>
        </p:spPr>
        <p:txBody>
          <a:bodyPr>
            <a:normAutofit/>
          </a:bodyPr>
          <a:lstStyle/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600" dirty="0">
                <a:latin typeface="Mulish" pitchFamily="2" charset="0"/>
              </a:rPr>
              <a:t>Realizzare un manto secondo i principi dell’ECODESIGN, al fine di rendere possibile concretamente una seconda vita del prodotto: così nasce 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ECO NEXT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Mulish" pitchFamily="2" charset="0"/>
              </a:rPr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0404B2-0427-F36C-F03F-47AF2D97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5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663846AB-ED0E-9442-233E-7ECF4E6B668E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DFC3467-5F3E-816A-4B59-02B20D295A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01EA37E-AFE8-6C52-1B7E-1E1ABFA55E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43" y="1192861"/>
            <a:ext cx="2130733" cy="2840977"/>
          </a:xfrm>
          <a:prstGeom prst="rect">
            <a:avLst/>
          </a:prstGeom>
          <a:ln>
            <a:noFill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DBC62EE-407C-0C8C-E2E8-F5EF5D1948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83" y="1192861"/>
            <a:ext cx="2130733" cy="2840977"/>
          </a:xfrm>
          <a:prstGeom prst="rect">
            <a:avLst/>
          </a:prstGeom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4187916-48C6-FD45-85B5-63F9AC5823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15423" r="15684" b="15177"/>
          <a:stretch/>
        </p:blipFill>
        <p:spPr>
          <a:xfrm>
            <a:off x="1577258" y="3003798"/>
            <a:ext cx="974691" cy="9746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119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16262" y="1587272"/>
            <a:ext cx="8229600" cy="28993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800" dirty="0">
              <a:solidFill>
                <a:schemeClr val="bg1">
                  <a:lumMod val="50000"/>
                </a:schemeClr>
              </a:solidFill>
              <a:latin typeface="Mulish" pitchFamily="2" charset="0"/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6</a:t>
            </a:fld>
            <a:endParaRPr lang="it-IT" dirty="0"/>
          </a:p>
        </p:txBody>
      </p:sp>
      <p:sp>
        <p:nvSpPr>
          <p:cNvPr id="5" name="Titolo 10"/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2485C6-9E36-09DD-6825-886AAD78E5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9058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EA66A705-7C56-DE1F-4B92-FDBD499DE504}"/>
              </a:ext>
            </a:extLst>
          </p:cNvPr>
          <p:cNvSpPr txBox="1">
            <a:spLocks/>
          </p:cNvSpPr>
          <p:nvPr/>
        </p:nvSpPr>
        <p:spPr>
          <a:xfrm>
            <a:off x="460798" y="611676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MERCATO DI RIFERIMENTO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9928F4-74B8-C5F8-BD9B-88352FE901F8}"/>
              </a:ext>
            </a:extLst>
          </p:cNvPr>
          <p:cNvSpPr txBox="1"/>
          <p:nvPr/>
        </p:nvSpPr>
        <p:spPr>
          <a:xfrm>
            <a:off x="827584" y="1221131"/>
            <a:ext cx="8553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Mulish" pitchFamily="2" charset="0"/>
              </a:rPr>
              <a:t>Safitex produce sistemi in erba sintetica per 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differenti campi di utilizzo.</a:t>
            </a:r>
          </a:p>
          <a:p>
            <a:r>
              <a:rPr lang="it-IT" sz="1600" dirty="0">
                <a:latin typeface="Mulish" pitchFamily="2" charset="0"/>
              </a:rPr>
              <a:t>Si possono riassumere in: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F204024-D5AE-925E-98F0-3CF8BA934130}"/>
              </a:ext>
            </a:extLst>
          </p:cNvPr>
          <p:cNvGrpSpPr/>
          <p:nvPr/>
        </p:nvGrpSpPr>
        <p:grpSpPr>
          <a:xfrm>
            <a:off x="197540" y="1805906"/>
            <a:ext cx="8209368" cy="2655585"/>
            <a:chOff x="502427" y="2186810"/>
            <a:chExt cx="7597965" cy="2185140"/>
          </a:xfrm>
        </p:grpSpPr>
        <p:graphicFrame>
          <p:nvGraphicFramePr>
            <p:cNvPr id="11" name="Grafico 10">
              <a:extLst>
                <a:ext uri="{FF2B5EF4-FFF2-40B4-BE49-F238E27FC236}">
                  <a16:creationId xmlns:a16="http://schemas.microsoft.com/office/drawing/2014/main" id="{8F5F2CDD-8E4C-D187-FA07-AB08B676433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22103300"/>
                </p:ext>
              </p:extLst>
            </p:nvPr>
          </p:nvGraphicFramePr>
          <p:xfrm>
            <a:off x="502427" y="2186811"/>
            <a:ext cx="3744416" cy="21851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3" name="Grafico 12">
              <a:extLst>
                <a:ext uri="{FF2B5EF4-FFF2-40B4-BE49-F238E27FC236}">
                  <a16:creationId xmlns:a16="http://schemas.microsoft.com/office/drawing/2014/main" id="{B8BE98D9-4D4D-F916-64F7-4469BFC73CD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62282303"/>
                </p:ext>
              </p:extLst>
            </p:nvPr>
          </p:nvGraphicFramePr>
          <p:xfrm>
            <a:off x="4355976" y="2186810"/>
            <a:ext cx="3744416" cy="21851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12900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16262" y="1587272"/>
            <a:ext cx="8229600" cy="28993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800" dirty="0">
              <a:solidFill>
                <a:schemeClr val="bg1">
                  <a:lumMod val="50000"/>
                </a:schemeClr>
              </a:solidFill>
              <a:latin typeface="Mulish" pitchFamily="2" charset="0"/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7</a:t>
            </a:fld>
            <a:endParaRPr lang="it-IT" dirty="0"/>
          </a:p>
        </p:txBody>
      </p:sp>
      <p:sp>
        <p:nvSpPr>
          <p:cNvPr id="5" name="Titolo 10"/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2485C6-9E36-09DD-6825-886AAD78E5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EA66A705-7C56-DE1F-4B92-FDBD499DE504}"/>
              </a:ext>
            </a:extLst>
          </p:cNvPr>
          <p:cNvSpPr txBox="1">
            <a:spLocks/>
          </p:cNvSpPr>
          <p:nvPr/>
        </p:nvSpPr>
        <p:spPr>
          <a:xfrm>
            <a:off x="320320" y="627534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LA CRESCITA DI ECO NEXT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9928F4-74B8-C5F8-BD9B-88352FE901F8}"/>
              </a:ext>
            </a:extLst>
          </p:cNvPr>
          <p:cNvSpPr txBox="1"/>
          <p:nvPr/>
        </p:nvSpPr>
        <p:spPr>
          <a:xfrm>
            <a:off x="269776" y="1267431"/>
            <a:ext cx="86044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Mulish" pitchFamily="2" charset="0"/>
              </a:rPr>
              <a:t>Di tutta la produzione di Safitex, oggi, è importante rilevare che la quantità di manti realizzati con la tecnologia 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Eco Next </a:t>
            </a:r>
            <a:r>
              <a:rPr lang="it-IT" sz="1600" dirty="0">
                <a:latin typeface="Mulish" pitchFamily="2" charset="0"/>
              </a:rPr>
              <a:t>-per lo sport ed il landscape-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 </a:t>
            </a:r>
            <a:r>
              <a:rPr lang="it-IT" sz="1600" dirty="0">
                <a:latin typeface="Mulish" pitchFamily="2" charset="0"/>
              </a:rPr>
              <a:t>è significativamente incrementata negli anni.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949B4772-4F90-4FD0-8DD0-328B40B40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5872141"/>
              </p:ext>
            </p:extLst>
          </p:nvPr>
        </p:nvGraphicFramePr>
        <p:xfrm>
          <a:off x="2363923" y="2062257"/>
          <a:ext cx="4416152" cy="216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574FB18-E0E8-D0DD-02A4-96F53199EF6F}"/>
              </a:ext>
            </a:extLst>
          </p:cNvPr>
          <p:cNvSpPr txBox="1"/>
          <p:nvPr/>
        </p:nvSpPr>
        <p:spPr>
          <a:xfrm>
            <a:off x="1475656" y="4299942"/>
            <a:ext cx="64087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Mulish" pitchFamily="2" charset="0"/>
              </a:rPr>
              <a:t>*percentuale calcolata sulla totalità della produzione, suddivisa in backing in Latex e backing con tecnologia Eco Next</a:t>
            </a:r>
          </a:p>
        </p:txBody>
      </p:sp>
    </p:spTree>
    <p:extLst>
      <p:ext uri="{BB962C8B-B14F-4D97-AF65-F5344CB8AC3E}">
        <p14:creationId xmlns:p14="http://schemas.microsoft.com/office/powerpoint/2010/main" val="1007690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84742E0-EED6-5585-AC78-4F6FE5E316F3}"/>
              </a:ext>
            </a:extLst>
          </p:cNvPr>
          <p:cNvSpPr/>
          <p:nvPr/>
        </p:nvSpPr>
        <p:spPr>
          <a:xfrm>
            <a:off x="3456910" y="1123149"/>
            <a:ext cx="1903252" cy="93431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21516C1F-EFF4-475E-99E0-13C04E4C2C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445" y="2098107"/>
            <a:ext cx="2239468" cy="233712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8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0320" y="745457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sp>
        <p:nvSpPr>
          <p:cNvPr id="14" name="Titolo 2">
            <a:extLst>
              <a:ext uri="{FF2B5EF4-FFF2-40B4-BE49-F238E27FC236}">
                <a16:creationId xmlns:a16="http://schemas.microsoft.com/office/drawing/2014/main" id="{8B3B6C54-C837-63E7-1EF9-F1CCE2760717}"/>
              </a:ext>
            </a:extLst>
          </p:cNvPr>
          <p:cNvSpPr txBox="1">
            <a:spLocks/>
          </p:cNvSpPr>
          <p:nvPr/>
        </p:nvSpPr>
        <p:spPr>
          <a:xfrm>
            <a:off x="320320" y="526965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COSA È OGGI UN SISTEMA MANTO?</a:t>
            </a:r>
          </a:p>
        </p:txBody>
      </p:sp>
      <p:sp>
        <p:nvSpPr>
          <p:cNvPr id="37" name="Rectángulo 1">
            <a:extLst>
              <a:ext uri="{FF2B5EF4-FFF2-40B4-BE49-F238E27FC236}">
                <a16:creationId xmlns:a16="http://schemas.microsoft.com/office/drawing/2014/main" id="{D4F2B8F1-0CED-524C-34A8-AA758831F80A}"/>
              </a:ext>
            </a:extLst>
          </p:cNvPr>
          <p:cNvSpPr/>
          <p:nvPr/>
        </p:nvSpPr>
        <p:spPr>
          <a:xfrm>
            <a:off x="-658397" y="1289791"/>
            <a:ext cx="25856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>
                <a:solidFill>
                  <a:srgbClr val="92D050"/>
                </a:solidFill>
                <a:latin typeface="Mulish" pitchFamily="2" charset="0"/>
              </a:rPr>
              <a:t>FILO</a:t>
            </a:r>
            <a:endParaRPr lang="es-ES_tradnl" sz="1600" dirty="0">
              <a:solidFill>
                <a:srgbClr val="92D050"/>
              </a:solidFill>
              <a:latin typeface="Mulish" pitchFamily="2" charset="0"/>
            </a:endParaRPr>
          </a:p>
          <a:p>
            <a:pPr algn="r"/>
            <a:r>
              <a:rPr lang="es-ES_tradnl" sz="1200" dirty="0">
                <a:latin typeface="Mulish" pitchFamily="2" charset="0"/>
              </a:rPr>
              <a:t>Polietilene, polipropilene</a:t>
            </a:r>
          </a:p>
          <a:p>
            <a:pPr algn="r"/>
            <a:r>
              <a:rPr lang="es-ES_tradnl" sz="1200" dirty="0">
                <a:latin typeface="Mulish" pitchFamily="2" charset="0"/>
              </a:rPr>
              <a:t>Monofilo, fibrillato</a:t>
            </a:r>
            <a:endParaRPr lang="es-ES_tradnl" sz="1400" dirty="0">
              <a:latin typeface="Mulish" pitchFamily="2" charset="0"/>
            </a:endParaRPr>
          </a:p>
        </p:txBody>
      </p:sp>
      <p:cxnSp>
        <p:nvCxnSpPr>
          <p:cNvPr id="38" name="Conector recto de flecha 3">
            <a:extLst>
              <a:ext uri="{FF2B5EF4-FFF2-40B4-BE49-F238E27FC236}">
                <a16:creationId xmlns:a16="http://schemas.microsoft.com/office/drawing/2014/main" id="{CC425D68-F78A-2310-CB89-00BE79B00674}"/>
              </a:ext>
            </a:extLst>
          </p:cNvPr>
          <p:cNvCxnSpPr>
            <a:cxnSpLocks/>
          </p:cNvCxnSpPr>
          <p:nvPr/>
        </p:nvCxnSpPr>
        <p:spPr>
          <a:xfrm>
            <a:off x="2842029" y="1943680"/>
            <a:ext cx="793867" cy="541442"/>
          </a:xfrm>
          <a:prstGeom prst="straightConnector1">
            <a:avLst/>
          </a:prstGeom>
          <a:ln w="28575">
            <a:solidFill>
              <a:srgbClr val="2980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21">
            <a:extLst>
              <a:ext uri="{FF2B5EF4-FFF2-40B4-BE49-F238E27FC236}">
                <a16:creationId xmlns:a16="http://schemas.microsoft.com/office/drawing/2014/main" id="{386890C9-7DC7-C36B-000F-1DFB9C7D7B6F}"/>
              </a:ext>
            </a:extLst>
          </p:cNvPr>
          <p:cNvCxnSpPr>
            <a:cxnSpLocks/>
          </p:cNvCxnSpPr>
          <p:nvPr/>
        </p:nvCxnSpPr>
        <p:spPr>
          <a:xfrm>
            <a:off x="3038595" y="3227256"/>
            <a:ext cx="453285" cy="423959"/>
          </a:xfrm>
          <a:prstGeom prst="straightConnector1">
            <a:avLst/>
          </a:prstGeom>
          <a:ln w="28575">
            <a:solidFill>
              <a:srgbClr val="2980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8">
            <a:extLst>
              <a:ext uri="{FF2B5EF4-FFF2-40B4-BE49-F238E27FC236}">
                <a16:creationId xmlns:a16="http://schemas.microsoft.com/office/drawing/2014/main" id="{7D8C4BA1-31D0-D36C-0679-D7FB63556367}"/>
              </a:ext>
            </a:extLst>
          </p:cNvPr>
          <p:cNvSpPr/>
          <p:nvPr/>
        </p:nvSpPr>
        <p:spPr bwMode="auto">
          <a:xfrm>
            <a:off x="2132989" y="2571707"/>
            <a:ext cx="905606" cy="8580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46" name="Rectángulo 1">
            <a:extLst>
              <a:ext uri="{FF2B5EF4-FFF2-40B4-BE49-F238E27FC236}">
                <a16:creationId xmlns:a16="http://schemas.microsoft.com/office/drawing/2014/main" id="{AF96FCFF-FEBA-78DE-A2C6-B82317FE9912}"/>
              </a:ext>
            </a:extLst>
          </p:cNvPr>
          <p:cNvSpPr/>
          <p:nvPr/>
        </p:nvSpPr>
        <p:spPr>
          <a:xfrm>
            <a:off x="-437759" y="2598178"/>
            <a:ext cx="25856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>
                <a:solidFill>
                  <a:srgbClr val="92D050"/>
                </a:solidFill>
                <a:latin typeface="Mulish" pitchFamily="2" charset="0"/>
              </a:rPr>
              <a:t>SHOCK-PAD</a:t>
            </a:r>
          </a:p>
          <a:p>
            <a:pPr algn="r"/>
            <a:r>
              <a:rPr lang="es-ES_tradnl" sz="1200" dirty="0">
                <a:latin typeface="Mulish" pitchFamily="2" charset="0"/>
              </a:rPr>
              <a:t>Prefabbricato in schiuma di polietilene, prefabbricato in gomma, colato in opera, ...</a:t>
            </a:r>
            <a:endParaRPr lang="es-ES_tradnl" sz="1400" dirty="0">
              <a:latin typeface="Mulish" pitchFamily="2" charset="0"/>
            </a:endParaRPr>
          </a:p>
        </p:txBody>
      </p:sp>
      <p:cxnSp>
        <p:nvCxnSpPr>
          <p:cNvPr id="49" name="Conector recto de flecha 34">
            <a:extLst>
              <a:ext uri="{FF2B5EF4-FFF2-40B4-BE49-F238E27FC236}">
                <a16:creationId xmlns:a16="http://schemas.microsoft.com/office/drawing/2014/main" id="{92300BDC-F744-8D28-0734-161346A60645}"/>
              </a:ext>
            </a:extLst>
          </p:cNvPr>
          <p:cNvCxnSpPr>
            <a:cxnSpLocks/>
            <a:stCxn id="77" idx="3"/>
          </p:cNvCxnSpPr>
          <p:nvPr/>
        </p:nvCxnSpPr>
        <p:spPr>
          <a:xfrm flipH="1">
            <a:off x="4394179" y="2207220"/>
            <a:ext cx="1432211" cy="621134"/>
          </a:xfrm>
          <a:prstGeom prst="straightConnector1">
            <a:avLst/>
          </a:prstGeom>
          <a:ln w="28575">
            <a:solidFill>
              <a:srgbClr val="2980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 1">
            <a:extLst>
              <a:ext uri="{FF2B5EF4-FFF2-40B4-BE49-F238E27FC236}">
                <a16:creationId xmlns:a16="http://schemas.microsoft.com/office/drawing/2014/main" id="{EE9A7D2D-222E-D479-7708-CE2A560ACCDC}"/>
              </a:ext>
            </a:extLst>
          </p:cNvPr>
          <p:cNvSpPr/>
          <p:nvPr/>
        </p:nvSpPr>
        <p:spPr>
          <a:xfrm>
            <a:off x="6606361" y="1122321"/>
            <a:ext cx="227915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92D050"/>
                </a:solidFill>
                <a:latin typeface="Mulish" pitchFamily="2" charset="0"/>
              </a:rPr>
              <a:t>INTASO PRESTAZIONALE</a:t>
            </a:r>
          </a:p>
          <a:p>
            <a:r>
              <a:rPr lang="es-ES_tradnl" sz="1200" dirty="0">
                <a:latin typeface="Mulish" pitchFamily="2" charset="0"/>
              </a:rPr>
              <a:t>Granuli di gomma SBR, intaso totalmente vegetale, intaso termoplastico, ...</a:t>
            </a:r>
            <a:endParaRPr lang="es-ES_tradnl" sz="1400" dirty="0">
              <a:latin typeface="Mulish" pitchFamily="2" charset="0"/>
            </a:endParaRPr>
          </a:p>
        </p:txBody>
      </p:sp>
      <p:cxnSp>
        <p:nvCxnSpPr>
          <p:cNvPr id="62" name="Conector recto de flecha 32">
            <a:extLst>
              <a:ext uri="{FF2B5EF4-FFF2-40B4-BE49-F238E27FC236}">
                <a16:creationId xmlns:a16="http://schemas.microsoft.com/office/drawing/2014/main" id="{ED17FEB7-82BF-574E-0E68-665B46996A8D}"/>
              </a:ext>
            </a:extLst>
          </p:cNvPr>
          <p:cNvCxnSpPr>
            <a:cxnSpLocks/>
          </p:cNvCxnSpPr>
          <p:nvPr/>
        </p:nvCxnSpPr>
        <p:spPr>
          <a:xfrm flipH="1">
            <a:off x="5138168" y="3139267"/>
            <a:ext cx="1159644" cy="511948"/>
          </a:xfrm>
          <a:prstGeom prst="straightConnector1">
            <a:avLst/>
          </a:prstGeom>
          <a:ln w="28575">
            <a:solidFill>
              <a:srgbClr val="2980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ipse 13">
            <a:extLst>
              <a:ext uri="{FF2B5EF4-FFF2-40B4-BE49-F238E27FC236}">
                <a16:creationId xmlns:a16="http://schemas.microsoft.com/office/drawing/2014/main" id="{C030E5FB-B411-841A-8104-96C73254D943}"/>
              </a:ext>
            </a:extLst>
          </p:cNvPr>
          <p:cNvSpPr/>
          <p:nvPr/>
        </p:nvSpPr>
        <p:spPr bwMode="auto">
          <a:xfrm>
            <a:off x="6349857" y="2526915"/>
            <a:ext cx="862163" cy="84014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67" name="Rectángulo 1">
            <a:extLst>
              <a:ext uri="{FF2B5EF4-FFF2-40B4-BE49-F238E27FC236}">
                <a16:creationId xmlns:a16="http://schemas.microsoft.com/office/drawing/2014/main" id="{9FDBD123-C2A0-1687-B8AE-B47966A06D4F}"/>
              </a:ext>
            </a:extLst>
          </p:cNvPr>
          <p:cNvSpPr/>
          <p:nvPr/>
        </p:nvSpPr>
        <p:spPr>
          <a:xfrm>
            <a:off x="7257102" y="2669656"/>
            <a:ext cx="2585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92D050"/>
                </a:solidFill>
                <a:latin typeface="Mulish" pitchFamily="2" charset="0"/>
              </a:rPr>
              <a:t>BACKING</a:t>
            </a:r>
          </a:p>
          <a:p>
            <a:r>
              <a:rPr lang="es-ES_tradnl" sz="1200" dirty="0">
                <a:latin typeface="Mulish" pitchFamily="2" charset="0"/>
              </a:rPr>
              <a:t>Polipropilene</a:t>
            </a:r>
            <a:endParaRPr lang="es-ES_tradnl" sz="1400" dirty="0">
              <a:latin typeface="Mulish" pitchFamily="2" charset="0"/>
            </a:endParaRPr>
          </a:p>
        </p:txBody>
      </p:sp>
      <p:cxnSp>
        <p:nvCxnSpPr>
          <p:cNvPr id="68" name="Conector recto de flecha 27">
            <a:extLst>
              <a:ext uri="{FF2B5EF4-FFF2-40B4-BE49-F238E27FC236}">
                <a16:creationId xmlns:a16="http://schemas.microsoft.com/office/drawing/2014/main" id="{83589027-E229-F723-0606-5E55EB780CC5}"/>
              </a:ext>
            </a:extLst>
          </p:cNvPr>
          <p:cNvCxnSpPr>
            <a:cxnSpLocks/>
          </p:cNvCxnSpPr>
          <p:nvPr/>
        </p:nvCxnSpPr>
        <p:spPr>
          <a:xfrm flipH="1" flipV="1">
            <a:off x="4737901" y="3769468"/>
            <a:ext cx="762117" cy="230003"/>
          </a:xfrm>
          <a:prstGeom prst="straightConnector1">
            <a:avLst/>
          </a:prstGeom>
          <a:ln w="28575">
            <a:solidFill>
              <a:srgbClr val="2980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ipse 10">
            <a:extLst>
              <a:ext uri="{FF2B5EF4-FFF2-40B4-BE49-F238E27FC236}">
                <a16:creationId xmlns:a16="http://schemas.microsoft.com/office/drawing/2014/main" id="{AEE76B16-BBB0-5AAC-78DF-E7791AD0E5EB}"/>
              </a:ext>
            </a:extLst>
          </p:cNvPr>
          <p:cNvSpPr/>
          <p:nvPr/>
        </p:nvSpPr>
        <p:spPr bwMode="auto">
          <a:xfrm>
            <a:off x="5530045" y="3580360"/>
            <a:ext cx="862162" cy="83822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1" name="Rectángulo 1">
            <a:extLst>
              <a:ext uri="{FF2B5EF4-FFF2-40B4-BE49-F238E27FC236}">
                <a16:creationId xmlns:a16="http://schemas.microsoft.com/office/drawing/2014/main" id="{3188A74D-DE15-FA34-9F63-E9F94505B1ED}"/>
              </a:ext>
            </a:extLst>
          </p:cNvPr>
          <p:cNvSpPr/>
          <p:nvPr/>
        </p:nvSpPr>
        <p:spPr>
          <a:xfrm>
            <a:off x="6365170" y="3850272"/>
            <a:ext cx="2585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92D050"/>
                </a:solidFill>
                <a:latin typeface="Mulish" pitchFamily="2" charset="0"/>
              </a:rPr>
              <a:t>COATING</a:t>
            </a:r>
          </a:p>
          <a:p>
            <a:r>
              <a:rPr lang="es-ES_tradnl" sz="1200" dirty="0">
                <a:latin typeface="Mulish" pitchFamily="2" charset="0"/>
              </a:rPr>
              <a:t>Latex, poliuretano, ...</a:t>
            </a:r>
            <a:endParaRPr lang="es-ES_tradnl" sz="1400" dirty="0">
              <a:latin typeface="Mulish" pitchFamily="2" charset="0"/>
            </a:endParaRPr>
          </a:p>
        </p:txBody>
      </p:sp>
      <p:pic>
        <p:nvPicPr>
          <p:cNvPr id="73" name="Immagine 72">
            <a:extLst>
              <a:ext uri="{FF2B5EF4-FFF2-40B4-BE49-F238E27FC236}">
                <a16:creationId xmlns:a16="http://schemas.microsoft.com/office/drawing/2014/main" id="{786E703A-843A-F501-5D72-7327773586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55" y="1229643"/>
            <a:ext cx="905606" cy="911454"/>
          </a:xfrm>
          <a:prstGeom prst="flowChartConnector">
            <a:avLst/>
          </a:prstGeom>
        </p:spPr>
      </p:pic>
      <p:pic>
        <p:nvPicPr>
          <p:cNvPr id="77" name="Picture 2" descr="Resultado de imagen de ecofill rebound">
            <a:extLst>
              <a:ext uri="{FF2B5EF4-FFF2-40B4-BE49-F238E27FC236}">
                <a16:creationId xmlns:a16="http://schemas.microsoft.com/office/drawing/2014/main" id="{FF66850E-555E-511C-65A1-C998A56C1DB6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8104" y="1476332"/>
            <a:ext cx="875993" cy="856289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8" name="Rectángulo 1">
            <a:extLst>
              <a:ext uri="{FF2B5EF4-FFF2-40B4-BE49-F238E27FC236}">
                <a16:creationId xmlns:a16="http://schemas.microsoft.com/office/drawing/2014/main" id="{85511461-6CF9-9B75-D1D1-226A218832AB}"/>
              </a:ext>
            </a:extLst>
          </p:cNvPr>
          <p:cNvSpPr/>
          <p:nvPr/>
        </p:nvSpPr>
        <p:spPr>
          <a:xfrm>
            <a:off x="-95089" y="3761315"/>
            <a:ext cx="25856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>
                <a:solidFill>
                  <a:srgbClr val="92D050"/>
                </a:solidFill>
                <a:latin typeface="Mulish" pitchFamily="2" charset="0"/>
              </a:rPr>
              <a:t>INTASO DI STABILIZZAZIONE</a:t>
            </a:r>
          </a:p>
          <a:p>
            <a:pPr algn="r"/>
            <a:r>
              <a:rPr lang="es-ES_tradnl" sz="1200" dirty="0">
                <a:latin typeface="Mulish" pitchFamily="2" charset="0"/>
              </a:rPr>
              <a:t>sabbia</a:t>
            </a:r>
            <a:endParaRPr lang="es-ES_tradnl" sz="1400" dirty="0">
              <a:latin typeface="Mulish" pitchFamily="2" charset="0"/>
            </a:endParaRPr>
          </a:p>
        </p:txBody>
      </p:sp>
      <p:cxnSp>
        <p:nvCxnSpPr>
          <p:cNvPr id="11" name="Conector recto de flecha 21">
            <a:extLst>
              <a:ext uri="{FF2B5EF4-FFF2-40B4-BE49-F238E27FC236}">
                <a16:creationId xmlns:a16="http://schemas.microsoft.com/office/drawing/2014/main" id="{CAE1F539-7A98-0E79-CB7D-41FAD8EB63C8}"/>
              </a:ext>
            </a:extLst>
          </p:cNvPr>
          <p:cNvCxnSpPr>
            <a:cxnSpLocks/>
          </p:cNvCxnSpPr>
          <p:nvPr/>
        </p:nvCxnSpPr>
        <p:spPr>
          <a:xfrm flipV="1">
            <a:off x="3431418" y="3761315"/>
            <a:ext cx="869949" cy="238156"/>
          </a:xfrm>
          <a:prstGeom prst="straightConnector1">
            <a:avLst/>
          </a:prstGeom>
          <a:ln w="28575">
            <a:solidFill>
              <a:srgbClr val="2980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61E5E1-8EDC-77D4-1A3C-EAB070686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6744" y="3580359"/>
            <a:ext cx="973127" cy="9731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4EE6993E-27B7-B2E6-96D4-2DB597A705BF}"/>
              </a:ext>
            </a:extLst>
          </p:cNvPr>
          <p:cNvGrpSpPr/>
          <p:nvPr/>
        </p:nvGrpSpPr>
        <p:grpSpPr>
          <a:xfrm>
            <a:off x="3422497" y="1124469"/>
            <a:ext cx="1940012" cy="953657"/>
            <a:chOff x="139930" y="380628"/>
            <a:chExt cx="1940012" cy="953657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99AEC15-BE40-44A6-3082-C24641C93663}"/>
                </a:ext>
              </a:extLst>
            </p:cNvPr>
            <p:cNvSpPr txBox="1"/>
            <p:nvPr/>
          </p:nvSpPr>
          <p:spPr>
            <a:xfrm>
              <a:off x="176689" y="757204"/>
              <a:ext cx="1866493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050" b="1" dirty="0">
                  <a:solidFill>
                    <a:srgbClr val="92D050"/>
                  </a:solidFill>
                  <a:latin typeface="Mulish" pitchFamily="2" charset="0"/>
                </a:rPr>
                <a:t>INTASO DI STABILIZZAZIONE </a:t>
              </a:r>
            </a:p>
            <a:p>
              <a:pPr algn="ctr"/>
              <a:r>
                <a:rPr lang="it-IT" sz="1050" dirty="0">
                  <a:solidFill>
                    <a:schemeClr val="bg1"/>
                  </a:solidFill>
                  <a:latin typeface="Mulish" pitchFamily="2" charset="0"/>
                </a:rPr>
                <a:t>da 15 a 30 kg/m</a:t>
              </a:r>
              <a:r>
                <a:rPr lang="it-IT" sz="1050" baseline="30000" dirty="0">
                  <a:solidFill>
                    <a:schemeClr val="bg1"/>
                  </a:solidFill>
                  <a:latin typeface="Mulish" pitchFamily="2" charset="0"/>
                </a:rPr>
                <a:t>2</a:t>
              </a:r>
              <a:endParaRPr lang="it-IT" sz="1050" dirty="0">
                <a:solidFill>
                  <a:schemeClr val="bg1"/>
                </a:solidFill>
                <a:latin typeface="Mulish" pitchFamily="2" charset="0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C392F7DA-2DC3-B944-DF53-FD10443FFFD8}"/>
                </a:ext>
              </a:extLst>
            </p:cNvPr>
            <p:cNvSpPr txBox="1"/>
            <p:nvPr/>
          </p:nvSpPr>
          <p:spPr>
            <a:xfrm>
              <a:off x="139930" y="380628"/>
              <a:ext cx="1940012" cy="430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050" b="1" dirty="0">
                  <a:solidFill>
                    <a:srgbClr val="92D050"/>
                  </a:solidFill>
                  <a:latin typeface="Mulish" pitchFamily="2" charset="0"/>
                </a:rPr>
                <a:t>INTASO PRESTAZIONALE </a:t>
              </a:r>
            </a:p>
            <a:p>
              <a:pPr algn="ctr"/>
              <a:r>
                <a:rPr lang="it-IT" sz="1050" dirty="0">
                  <a:solidFill>
                    <a:schemeClr val="bg1"/>
                  </a:solidFill>
                  <a:latin typeface="Mulish" pitchFamily="2" charset="0"/>
                </a:rPr>
                <a:t>da 8 a 15 kg/m</a:t>
              </a:r>
              <a:r>
                <a:rPr lang="it-IT" sz="1050" baseline="30000" dirty="0">
                  <a:solidFill>
                    <a:schemeClr val="bg1"/>
                  </a:solidFill>
                  <a:latin typeface="Mulish" pitchFamily="2" charset="0"/>
                </a:rPr>
                <a:t>2</a:t>
              </a:r>
              <a:endParaRPr lang="it-IT" sz="1050" dirty="0">
                <a:solidFill>
                  <a:schemeClr val="bg1"/>
                </a:solidFill>
                <a:latin typeface="Mulis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9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 animBg="1"/>
      <p:bldP spid="46" grpId="0"/>
      <p:bldP spid="56" grpId="0"/>
      <p:bldP spid="63" grpId="0" animBg="1"/>
      <p:bldP spid="67" grpId="0"/>
      <p:bldP spid="69" grpId="0" animBg="1"/>
      <p:bldP spid="71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F5C1B-182A-0F0D-74F1-0A1CEC7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1E4C-6C39-4028-9860-D144AEC98C4E}" type="slidenum">
              <a:rPr lang="it-IT" smtClean="0"/>
              <a:t>9</a:t>
            </a:fld>
            <a:endParaRPr lang="it-IT" dirty="0"/>
          </a:p>
        </p:txBody>
      </p:sp>
      <p:sp>
        <p:nvSpPr>
          <p:cNvPr id="5" name="Titolo 10">
            <a:extLst>
              <a:ext uri="{FF2B5EF4-FFF2-40B4-BE49-F238E27FC236}">
                <a16:creationId xmlns:a16="http://schemas.microsoft.com/office/drawing/2014/main" id="{084580BC-8156-4656-699E-58CF22222279}"/>
              </a:ext>
            </a:extLst>
          </p:cNvPr>
          <p:cNvSpPr txBox="1">
            <a:spLocks/>
          </p:cNvSpPr>
          <p:nvPr/>
        </p:nvSpPr>
        <p:spPr>
          <a:xfrm>
            <a:off x="0" y="4684405"/>
            <a:ext cx="8604448" cy="20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100" b="1" dirty="0"/>
              <a:t>Marco Costanzo - </a:t>
            </a:r>
            <a:r>
              <a:rPr lang="it-IT" sz="1100" b="1" i="1" dirty="0"/>
              <a:t>Progettare il terreno di gioco: l’evoluzione del sintetico, Eco Next e la sostenibilità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6F29B6-A3E7-CCC7-7791-F270FEBCC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4" y="270394"/>
            <a:ext cx="1728192" cy="341282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A1CBDE0-E440-5D1C-8688-881693FA75C7}"/>
              </a:ext>
            </a:extLst>
          </p:cNvPr>
          <p:cNvSpPr txBox="1">
            <a:spLocks/>
          </p:cNvSpPr>
          <p:nvPr/>
        </p:nvSpPr>
        <p:spPr>
          <a:xfrm>
            <a:off x="320320" y="745457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sh" pitchFamily="2" charset="0"/>
            </a:endParaRP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C2A85D09-2E6B-4997-6961-8430E32DC88D}"/>
              </a:ext>
            </a:extLst>
          </p:cNvPr>
          <p:cNvSpPr txBox="1">
            <a:spLocks/>
          </p:cNvSpPr>
          <p:nvPr/>
        </p:nvSpPr>
        <p:spPr>
          <a:xfrm>
            <a:off x="320320" y="611676"/>
            <a:ext cx="82296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sh" pitchFamily="2" charset="0"/>
              </a:rPr>
              <a:t>CARATTERISTICHE BACKING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1DB9ED-F5DE-268B-E8D1-BE17C9F943E9}"/>
              </a:ext>
            </a:extLst>
          </p:cNvPr>
          <p:cNvSpPr txBox="1"/>
          <p:nvPr/>
        </p:nvSpPr>
        <p:spPr>
          <a:xfrm>
            <a:off x="269776" y="1180164"/>
            <a:ext cx="8604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Mulish" pitchFamily="2" charset="0"/>
              </a:rPr>
              <a:t>Nel mercato dell’erba artificiale, sono presenti 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differenti tipi </a:t>
            </a:r>
            <a:r>
              <a:rPr lang="it-IT" sz="1600" dirty="0">
                <a:latin typeface="Mulish" pitchFamily="2" charset="0"/>
              </a:rPr>
              <a:t>di backing, applicati al sistema manto in base alle esigenze che il prodotto dovrà soddisfare.</a:t>
            </a:r>
          </a:p>
          <a:p>
            <a:endParaRPr lang="it-IT" sz="1600" dirty="0">
              <a:latin typeface="Mulish" pitchFamily="2" charset="0"/>
            </a:endParaRPr>
          </a:p>
          <a:p>
            <a:r>
              <a:rPr lang="it-IT" sz="1400" dirty="0">
                <a:latin typeface="Mulish" pitchFamily="2" charset="0"/>
              </a:rPr>
              <a:t>     In particolare, i più diffusi sono: </a:t>
            </a:r>
            <a:r>
              <a:rPr lang="it-IT" sz="1600" dirty="0">
                <a:latin typeface="Mulish" pitchFamily="2" charset="0"/>
              </a:rPr>
              <a:t>			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51CE6B-1A2E-B3C8-8F9F-7D37188D8604}"/>
              </a:ext>
            </a:extLst>
          </p:cNvPr>
          <p:cNvSpPr txBox="1"/>
          <p:nvPr/>
        </p:nvSpPr>
        <p:spPr>
          <a:xfrm>
            <a:off x="-324544" y="3917612"/>
            <a:ext cx="2541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92D050"/>
                </a:solidFill>
                <a:latin typeface="Mulish" pitchFamily="2" charset="0"/>
              </a:rPr>
              <a:t>LATEX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F37434-08B4-8FCF-2E2F-3395B0B7120C}"/>
              </a:ext>
            </a:extLst>
          </p:cNvPr>
          <p:cNvSpPr txBox="1"/>
          <p:nvPr/>
        </p:nvSpPr>
        <p:spPr>
          <a:xfrm>
            <a:off x="1452836" y="3911768"/>
            <a:ext cx="2541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92D050"/>
                </a:solidFill>
                <a:latin typeface="Mulish" pitchFamily="2" charset="0"/>
              </a:rPr>
              <a:t>POLIURETANO</a:t>
            </a:r>
            <a:endParaRPr lang="it-IT" sz="1600" b="1" dirty="0">
              <a:solidFill>
                <a:srgbClr val="92D050"/>
              </a:solidFill>
              <a:latin typeface="Mulish" pitchFamily="2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7CFD418-B06C-A8ED-6D23-CEB7DF7853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6969" y="2519314"/>
            <a:ext cx="1273479" cy="1277862"/>
          </a:xfrm>
          <a:prstGeom prst="ellipse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8B57155-592A-1E2A-784B-B913C2B785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001" y="2516872"/>
            <a:ext cx="1288654" cy="1287055"/>
          </a:xfrm>
          <a:prstGeom prst="ellipse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24F42B1-FFD7-9F8A-E8FC-23ACEEC64636}"/>
              </a:ext>
            </a:extLst>
          </p:cNvPr>
          <p:cNvSpPr txBox="1"/>
          <p:nvPr/>
        </p:nvSpPr>
        <p:spPr>
          <a:xfrm>
            <a:off x="4107062" y="2455004"/>
            <a:ext cx="4531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Mulish" pitchFamily="2" charset="0"/>
              </a:rPr>
              <a:t>Nuove tecnologie avanzate, tra cui </a:t>
            </a:r>
            <a:r>
              <a:rPr lang="it-IT" sz="1600" b="1" dirty="0">
                <a:solidFill>
                  <a:srgbClr val="92D050"/>
                </a:solidFill>
                <a:latin typeface="Mulish" pitchFamily="2" charset="0"/>
              </a:rPr>
              <a:t>ECO NEXT</a:t>
            </a:r>
            <a:r>
              <a:rPr lang="it-IT" sz="1600" dirty="0">
                <a:latin typeface="Mulish" pitchFamily="2" charset="0"/>
              </a:rPr>
              <a:t>: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94EFF64-F538-00B3-F045-AA8D06B57D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52" y="2872217"/>
            <a:ext cx="2636912" cy="163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890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6913</TotalTime>
  <Words>1494</Words>
  <Application>Microsoft Office PowerPoint</Application>
  <PresentationFormat>Presentazione su schermo (16:9)</PresentationFormat>
  <Paragraphs>157</Paragraphs>
  <Slides>28</Slides>
  <Notes>7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5" baseType="lpstr">
      <vt:lpstr>Arial</vt:lpstr>
      <vt:lpstr>Calibri</vt:lpstr>
      <vt:lpstr>Mulish</vt:lpstr>
      <vt:lpstr>Mulish Black</vt:lpstr>
      <vt:lpstr>Times New Roman</vt:lpstr>
      <vt:lpstr>Tema di Office</vt:lpstr>
      <vt:lpstr>Acrobat Document</vt:lpstr>
      <vt:lpstr>Progettare il terreno di gioco: l’evoluzione del sintetico, Eco Next e la sostenibilità ambientale</vt:lpstr>
      <vt:lpstr>Presentazione standard di PowerPoint</vt:lpstr>
      <vt:lpstr>Presentazione standard di PowerPoint</vt:lpstr>
      <vt:lpstr>IL PERCORSO VERSO LA SOSTENIBILITÀ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Fabio</dc:creator>
  <cp:lastModifiedBy>Alice Bordogni</cp:lastModifiedBy>
  <cp:revision>80</cp:revision>
  <dcterms:created xsi:type="dcterms:W3CDTF">2021-01-18T16:09:38Z</dcterms:created>
  <dcterms:modified xsi:type="dcterms:W3CDTF">2023-05-26T15:19:20Z</dcterms:modified>
</cp:coreProperties>
</file>